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D9BFD-B1DC-4B46-9C30-F6D62CAB3604}" type="datetimeFigureOut">
              <a:rPr lang="nl-NL" smtClean="0"/>
              <a:t>26-6-2011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1BC41-34AE-4BA6-B8D0-B103063ECBE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l-NL" b="1" dirty="0" smtClean="0"/>
              <a:t>On the </a:t>
            </a:r>
            <a:r>
              <a:rPr lang="nl-NL" b="1" dirty="0" err="1" smtClean="0"/>
              <a:t>necessity</a:t>
            </a:r>
            <a:r>
              <a:rPr lang="nl-NL" b="1" dirty="0" smtClean="0"/>
              <a:t> of the </a:t>
            </a:r>
            <a:r>
              <a:rPr lang="nl-NL" b="1" dirty="0" err="1" smtClean="0"/>
              <a:t>rehabilitation</a:t>
            </a:r>
            <a:r>
              <a:rPr lang="nl-NL" b="1" dirty="0" smtClean="0"/>
              <a:t> of the </a:t>
            </a:r>
            <a:r>
              <a:rPr lang="nl-NL" b="1" dirty="0" err="1" smtClean="0"/>
              <a:t>citizen</a:t>
            </a:r>
            <a:r>
              <a:rPr lang="nl-NL" b="1" dirty="0" smtClean="0"/>
              <a:t>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i="1" dirty="0" smtClean="0"/>
              <a:t>peacebuilding and EU </a:t>
            </a:r>
            <a:r>
              <a:rPr lang="nl-NL" i="1" dirty="0" err="1" smtClean="0"/>
              <a:t>accession</a:t>
            </a:r>
            <a:r>
              <a:rPr lang="nl-NL" i="1" dirty="0" smtClean="0"/>
              <a:t> </a:t>
            </a:r>
            <a:r>
              <a:rPr lang="nl-NL" i="1" dirty="0" err="1" smtClean="0"/>
              <a:t>strategy</a:t>
            </a:r>
            <a:r>
              <a:rPr lang="nl-NL" i="1" dirty="0" smtClean="0"/>
              <a:t> for the Western Balkans</a:t>
            </a:r>
            <a:endParaRPr lang="nl-NL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21350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nl-NL" sz="4400" dirty="0" err="1" smtClean="0"/>
              <a:t>Bucharest</a:t>
            </a:r>
            <a:r>
              <a:rPr lang="nl-NL" sz="4400" dirty="0" smtClean="0"/>
              <a:t>, </a:t>
            </a:r>
            <a:r>
              <a:rPr lang="nl-NL" sz="4400" dirty="0" err="1" smtClean="0"/>
              <a:t>June</a:t>
            </a:r>
            <a:r>
              <a:rPr lang="nl-NL" sz="4400" dirty="0" smtClean="0"/>
              <a:t> 28, 2011</a:t>
            </a:r>
          </a:p>
          <a:p>
            <a:r>
              <a:rPr lang="nl-NL" sz="4400" dirty="0" smtClean="0"/>
              <a:t>Dion van den Berg</a:t>
            </a:r>
          </a:p>
          <a:p>
            <a:r>
              <a:rPr lang="nl-NL" sz="3900" dirty="0" smtClean="0"/>
              <a:t>IKV Pax Christi, the </a:t>
            </a:r>
            <a:r>
              <a:rPr lang="nl-NL" sz="3900" dirty="0" err="1" smtClean="0"/>
              <a:t>Netherlands</a:t>
            </a:r>
            <a:endParaRPr lang="nl-NL" sz="3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/>
              <a:t>Looking</a:t>
            </a:r>
            <a:r>
              <a:rPr lang="nl-NL" dirty="0" smtClean="0"/>
              <a:t> </a:t>
            </a:r>
            <a:r>
              <a:rPr lang="nl-NL" dirty="0" err="1" smtClean="0"/>
              <a:t>into</a:t>
            </a:r>
            <a:r>
              <a:rPr lang="nl-NL" dirty="0" smtClean="0"/>
              <a:t> the </a:t>
            </a:r>
            <a:r>
              <a:rPr lang="nl-NL" dirty="0" err="1" smtClean="0"/>
              <a:t>future</a:t>
            </a:r>
            <a:r>
              <a:rPr lang="nl-NL" dirty="0" smtClean="0"/>
              <a:t>…</a:t>
            </a:r>
            <a:endParaRPr lang="nl-NL" dirty="0"/>
          </a:p>
        </p:txBody>
      </p:sp>
      <p:pic>
        <p:nvPicPr>
          <p:cNvPr id="4" name="Tijdelijke aanduiding voor inhoud 3" descr="Josipovic + Barroso, June 201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23943"/>
            <a:ext cx="6480720" cy="429734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… </a:t>
            </a:r>
            <a:r>
              <a:rPr lang="nl-NL" dirty="0" err="1" smtClean="0"/>
              <a:t>but</a:t>
            </a:r>
            <a:r>
              <a:rPr lang="nl-NL" dirty="0" smtClean="0"/>
              <a:t> </a:t>
            </a:r>
            <a:r>
              <a:rPr lang="nl-NL" dirty="0" err="1" smtClean="0"/>
              <a:t>still</a:t>
            </a:r>
            <a:r>
              <a:rPr lang="nl-NL" dirty="0" smtClean="0"/>
              <a:t> </a:t>
            </a:r>
            <a:r>
              <a:rPr lang="nl-NL" dirty="0" err="1" smtClean="0"/>
              <a:t>haunted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the past</a:t>
            </a:r>
            <a:endParaRPr lang="nl-NL" dirty="0"/>
          </a:p>
        </p:txBody>
      </p:sp>
      <p:pic>
        <p:nvPicPr>
          <p:cNvPr id="4" name="Tijdelijke aanduiding voor inhoud 3" descr="srebrenica.claudia.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1134" y="1600200"/>
            <a:ext cx="6929257" cy="46371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Peacebuilding </a:t>
            </a:r>
            <a:r>
              <a:rPr lang="nl-NL" dirty="0" err="1" smtClean="0"/>
              <a:t>priorities</a:t>
            </a:r>
            <a:r>
              <a:rPr lang="nl-NL" dirty="0" smtClean="0"/>
              <a:t> (1):</a:t>
            </a:r>
            <a:br>
              <a:rPr lang="nl-NL" dirty="0" smtClean="0"/>
            </a:br>
            <a:r>
              <a:rPr lang="nl-NL" dirty="0" err="1" smtClean="0"/>
              <a:t>overcoming</a:t>
            </a:r>
            <a:r>
              <a:rPr lang="nl-NL" dirty="0" smtClean="0"/>
              <a:t> the </a:t>
            </a:r>
            <a:r>
              <a:rPr lang="nl-NL" dirty="0" err="1" smtClean="0"/>
              <a:t>economic</a:t>
            </a:r>
            <a:r>
              <a:rPr lang="nl-NL" dirty="0" smtClean="0"/>
              <a:t> crisis</a:t>
            </a:r>
            <a:endParaRPr lang="nl-NL" dirty="0"/>
          </a:p>
        </p:txBody>
      </p:sp>
      <p:pic>
        <p:nvPicPr>
          <p:cNvPr id="4" name="Tijdelijke aanduiding voor inhoud 3" descr="economische crisis, Serv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7776864" cy="429198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4000" dirty="0" smtClean="0"/>
              <a:t>Peacebuilding </a:t>
            </a:r>
            <a:r>
              <a:rPr lang="nl-NL" sz="4000" dirty="0" err="1" smtClean="0"/>
              <a:t>priorities</a:t>
            </a:r>
            <a:r>
              <a:rPr lang="nl-NL" sz="4000" dirty="0" smtClean="0"/>
              <a:t> (2):</a:t>
            </a:r>
            <a:br>
              <a:rPr lang="nl-NL" sz="4000" dirty="0" smtClean="0"/>
            </a:br>
            <a:r>
              <a:rPr lang="nl-NL" sz="4000" dirty="0" smtClean="0"/>
              <a:t> </a:t>
            </a:r>
            <a:r>
              <a:rPr lang="nl-NL" sz="4000" dirty="0" err="1" smtClean="0"/>
              <a:t>unresolved</a:t>
            </a:r>
            <a:r>
              <a:rPr lang="nl-NL" sz="4000" dirty="0" smtClean="0"/>
              <a:t> </a:t>
            </a:r>
            <a:r>
              <a:rPr lang="nl-NL" sz="4000" dirty="0" err="1" smtClean="0"/>
              <a:t>territorial</a:t>
            </a:r>
            <a:r>
              <a:rPr lang="nl-NL" sz="4000" dirty="0" smtClean="0"/>
              <a:t> issues</a:t>
            </a:r>
            <a:endParaRPr lang="nl-NL" sz="4000" dirty="0"/>
          </a:p>
        </p:txBody>
      </p:sp>
      <p:pic>
        <p:nvPicPr>
          <p:cNvPr id="4" name="Tijdelijke aanduiding voor inhoud 3" descr="Kosovo and Serbia, 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276872"/>
            <a:ext cx="4896544" cy="4208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Peacebuilding </a:t>
            </a:r>
            <a:r>
              <a:rPr lang="nl-NL" dirty="0" err="1" smtClean="0"/>
              <a:t>priorities</a:t>
            </a:r>
            <a:r>
              <a:rPr lang="nl-NL" dirty="0" smtClean="0"/>
              <a:t> (3):</a:t>
            </a:r>
            <a:br>
              <a:rPr lang="nl-NL" dirty="0" smtClean="0"/>
            </a:br>
            <a:r>
              <a:rPr lang="nl-NL" dirty="0" err="1" smtClean="0"/>
              <a:t>nationalism</a:t>
            </a:r>
            <a:endParaRPr lang="nl-NL" dirty="0"/>
          </a:p>
        </p:txBody>
      </p:sp>
      <p:pic>
        <p:nvPicPr>
          <p:cNvPr id="4" name="Tijdelijke aanduiding voor inhoud 3" descr="Bosnian-presidency_mwi2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3407246" cy="2337022"/>
          </a:xfrm>
        </p:spPr>
      </p:pic>
      <p:pic>
        <p:nvPicPr>
          <p:cNvPr id="5" name="Afbeelding 4" descr="Serbian victory..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256555"/>
            <a:ext cx="3312368" cy="2323601"/>
          </a:xfrm>
          <a:prstGeom prst="rect">
            <a:avLst/>
          </a:prstGeom>
        </p:spPr>
      </p:pic>
      <p:pic>
        <p:nvPicPr>
          <p:cNvPr id="6" name="Afbeelding 5" descr="Gotovina hero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1628800"/>
            <a:ext cx="2934072" cy="37042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l-NL" dirty="0" err="1" smtClean="0"/>
              <a:t>Limits</a:t>
            </a:r>
            <a:r>
              <a:rPr lang="nl-NL" dirty="0" smtClean="0"/>
              <a:t> of IPA</a:t>
            </a:r>
            <a:br>
              <a:rPr lang="nl-NL" dirty="0" smtClean="0"/>
            </a:br>
            <a:r>
              <a:rPr lang="nl-NL" dirty="0" smtClean="0"/>
              <a:t>(instrument </a:t>
            </a:r>
            <a:r>
              <a:rPr lang="nl-NL" dirty="0" err="1" smtClean="0"/>
              <a:t>pre-accession</a:t>
            </a:r>
            <a:r>
              <a:rPr lang="nl-NL" dirty="0" smtClean="0"/>
              <a:t> </a:t>
            </a:r>
            <a:r>
              <a:rPr lang="nl-NL" dirty="0" err="1" smtClean="0"/>
              <a:t>assistance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/>
              <a:t>Lack</a:t>
            </a:r>
            <a:r>
              <a:rPr lang="nl-NL" dirty="0" smtClean="0"/>
              <a:t> of </a:t>
            </a:r>
            <a:r>
              <a:rPr lang="nl-NL" dirty="0" err="1" smtClean="0"/>
              <a:t>facilities</a:t>
            </a:r>
            <a:r>
              <a:rPr lang="nl-NL" dirty="0" smtClean="0"/>
              <a:t> to deal </a:t>
            </a:r>
            <a:r>
              <a:rPr lang="nl-NL" dirty="0" err="1" smtClean="0"/>
              <a:t>with</a:t>
            </a:r>
            <a:r>
              <a:rPr lang="nl-NL" dirty="0" smtClean="0"/>
              <a:t> the </a:t>
            </a:r>
            <a:r>
              <a:rPr lang="nl-NL" dirty="0" err="1" smtClean="0"/>
              <a:t>heritages</a:t>
            </a:r>
            <a:r>
              <a:rPr lang="nl-NL" dirty="0" smtClean="0"/>
              <a:t> of the recent wars </a:t>
            </a:r>
          </a:p>
          <a:p>
            <a:r>
              <a:rPr lang="nl-NL" dirty="0" err="1" smtClean="0"/>
              <a:t>Lack</a:t>
            </a:r>
            <a:r>
              <a:rPr lang="nl-NL" dirty="0" smtClean="0"/>
              <a:t> of </a:t>
            </a:r>
            <a:r>
              <a:rPr lang="nl-NL" dirty="0" err="1" smtClean="0"/>
              <a:t>motivation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the part of WB </a:t>
            </a:r>
            <a:r>
              <a:rPr lang="nl-NL" dirty="0" err="1" smtClean="0"/>
              <a:t>governments</a:t>
            </a:r>
            <a:endParaRPr lang="nl-NL" dirty="0" smtClean="0"/>
          </a:p>
          <a:p>
            <a:r>
              <a:rPr lang="nl-NL" dirty="0" err="1" smtClean="0"/>
              <a:t>Lack</a:t>
            </a:r>
            <a:r>
              <a:rPr lang="nl-NL" dirty="0" smtClean="0"/>
              <a:t> of </a:t>
            </a:r>
            <a:r>
              <a:rPr lang="nl-NL" dirty="0" err="1" smtClean="0"/>
              <a:t>motivation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 the part of Brussels?</a:t>
            </a:r>
          </a:p>
          <a:p>
            <a:r>
              <a:rPr lang="nl-NL" dirty="0" err="1" smtClean="0"/>
              <a:t>Technical</a:t>
            </a:r>
            <a:r>
              <a:rPr lang="nl-NL" dirty="0" smtClean="0"/>
              <a:t> and </a:t>
            </a:r>
            <a:r>
              <a:rPr lang="nl-NL" dirty="0" err="1" smtClean="0"/>
              <a:t>managerial</a:t>
            </a:r>
            <a:r>
              <a:rPr lang="nl-NL" dirty="0" smtClean="0"/>
              <a:t> </a:t>
            </a:r>
            <a:r>
              <a:rPr lang="nl-NL" dirty="0" err="1" smtClean="0"/>
              <a:t>approaches</a:t>
            </a:r>
            <a:endParaRPr lang="nl-NL" dirty="0" smtClean="0"/>
          </a:p>
          <a:p>
            <a:r>
              <a:rPr lang="nl-NL" dirty="0" smtClean="0"/>
              <a:t>Focus: </a:t>
            </a:r>
            <a:r>
              <a:rPr lang="nl-NL" dirty="0" err="1" smtClean="0"/>
              <a:t>institutional</a:t>
            </a:r>
            <a:r>
              <a:rPr lang="nl-NL" dirty="0" smtClean="0"/>
              <a:t>, top-down reform</a:t>
            </a:r>
          </a:p>
          <a:p>
            <a:r>
              <a:rPr lang="nl-NL" dirty="0" err="1" smtClean="0"/>
              <a:t>Lack</a:t>
            </a:r>
            <a:r>
              <a:rPr lang="nl-NL" dirty="0" smtClean="0"/>
              <a:t> of </a:t>
            </a:r>
            <a:r>
              <a:rPr lang="nl-NL" dirty="0" err="1" smtClean="0"/>
              <a:t>access</a:t>
            </a:r>
            <a:r>
              <a:rPr lang="nl-NL" dirty="0" smtClean="0"/>
              <a:t> for </a:t>
            </a:r>
            <a:r>
              <a:rPr lang="nl-NL" dirty="0" err="1" smtClean="0"/>
              <a:t>small</a:t>
            </a:r>
            <a:r>
              <a:rPr lang="nl-NL" dirty="0" smtClean="0"/>
              <a:t> and </a:t>
            </a:r>
            <a:r>
              <a:rPr lang="nl-NL" dirty="0" err="1" smtClean="0"/>
              <a:t>rural</a:t>
            </a:r>
            <a:r>
              <a:rPr lang="nl-NL" dirty="0" smtClean="0"/>
              <a:t> NGO’s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/>
              <a:t>Rehabilitation</a:t>
            </a:r>
            <a:r>
              <a:rPr lang="nl-NL" dirty="0" smtClean="0"/>
              <a:t> of the </a:t>
            </a:r>
            <a:r>
              <a:rPr lang="nl-NL" dirty="0" err="1" smtClean="0"/>
              <a:t>citizen</a:t>
            </a:r>
            <a:r>
              <a:rPr lang="nl-NL" dirty="0" smtClean="0"/>
              <a:t>!</a:t>
            </a:r>
            <a:endParaRPr lang="nl-NL" dirty="0"/>
          </a:p>
        </p:txBody>
      </p:sp>
      <p:pic>
        <p:nvPicPr>
          <p:cNvPr id="4" name="Tijdelijke aanduiding voor inhoud 3" descr="Fall of Berlin Wall, Nov. 19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3600400" cy="2721233"/>
          </a:xfrm>
        </p:spPr>
      </p:pic>
      <p:pic>
        <p:nvPicPr>
          <p:cNvPr id="5" name="Afbeelding 4" descr="Tahrir squar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412776"/>
            <a:ext cx="3842898" cy="2736304"/>
          </a:xfrm>
          <a:prstGeom prst="rect">
            <a:avLst/>
          </a:prstGeom>
        </p:spPr>
      </p:pic>
      <p:pic>
        <p:nvPicPr>
          <p:cNvPr id="6" name="Afbeelding 5" descr="Otpor, demo 199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4293096"/>
            <a:ext cx="4320480" cy="22721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dirty="0" smtClean="0"/>
              <a:t>Four </a:t>
            </a:r>
            <a:r>
              <a:rPr lang="nl-NL" dirty="0" err="1" smtClean="0"/>
              <a:t>citizen-centred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err="1" smtClean="0"/>
              <a:t>recommendations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nl-NL" sz="4000" dirty="0" smtClean="0"/>
              <a:t>1. </a:t>
            </a:r>
            <a:r>
              <a:rPr lang="nl-NL" sz="4000" dirty="0" err="1" smtClean="0"/>
              <a:t>widen</a:t>
            </a:r>
            <a:r>
              <a:rPr lang="nl-NL" sz="4000" dirty="0" smtClean="0"/>
              <a:t> the </a:t>
            </a:r>
            <a:r>
              <a:rPr lang="nl-NL" sz="4000" dirty="0" err="1" smtClean="0"/>
              <a:t>state-building</a:t>
            </a:r>
            <a:r>
              <a:rPr lang="nl-NL" sz="4000" dirty="0" smtClean="0"/>
              <a:t> concept</a:t>
            </a:r>
          </a:p>
          <a:p>
            <a:pPr>
              <a:buNone/>
            </a:pPr>
            <a:r>
              <a:rPr lang="nl-NL" sz="4000" dirty="0" smtClean="0"/>
              <a:t>2. more focus on </a:t>
            </a:r>
            <a:r>
              <a:rPr lang="nl-NL" sz="4000" dirty="0" err="1" smtClean="0"/>
              <a:t>dealing</a:t>
            </a:r>
            <a:r>
              <a:rPr lang="nl-NL" sz="4000" dirty="0" smtClean="0"/>
              <a:t> </a:t>
            </a:r>
            <a:r>
              <a:rPr lang="nl-NL" sz="4000" dirty="0" err="1" smtClean="0"/>
              <a:t>with</a:t>
            </a:r>
            <a:r>
              <a:rPr lang="nl-NL" sz="4000" dirty="0" smtClean="0"/>
              <a:t> the past</a:t>
            </a:r>
          </a:p>
          <a:p>
            <a:pPr>
              <a:buNone/>
            </a:pPr>
            <a:r>
              <a:rPr lang="nl-NL" sz="4000" dirty="0" smtClean="0"/>
              <a:t>3. extra </a:t>
            </a:r>
            <a:r>
              <a:rPr lang="nl-NL" sz="4000" dirty="0" err="1" smtClean="0"/>
              <a:t>facility</a:t>
            </a:r>
            <a:r>
              <a:rPr lang="nl-NL" sz="4000" dirty="0" smtClean="0"/>
              <a:t> for peacebuilding under IPA</a:t>
            </a:r>
          </a:p>
          <a:p>
            <a:pPr>
              <a:buNone/>
            </a:pPr>
            <a:r>
              <a:rPr lang="nl-NL" sz="4000" dirty="0" smtClean="0"/>
              <a:t>4. extra support for peacebuilding </a:t>
            </a:r>
            <a:r>
              <a:rPr lang="nl-NL" sz="4000" dirty="0" err="1" smtClean="0"/>
              <a:t>outside</a:t>
            </a:r>
            <a:r>
              <a:rPr lang="nl-NL" sz="4000" dirty="0" smtClean="0"/>
              <a:t> of IPA</a:t>
            </a:r>
            <a:endParaRPr lang="nl-NL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143</Words>
  <Application>Microsoft Office PowerPoint</Application>
  <PresentationFormat>Diavoorstelling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On the necessity of the rehabilitation of the citizen: peacebuilding and EU accession strategy for the Western Balkans</vt:lpstr>
      <vt:lpstr>Looking into the future…</vt:lpstr>
      <vt:lpstr>… but still haunted by the past</vt:lpstr>
      <vt:lpstr>Peacebuilding priorities (1): overcoming the economic crisis</vt:lpstr>
      <vt:lpstr>Peacebuilding priorities (2):  unresolved territorial issues</vt:lpstr>
      <vt:lpstr>Peacebuilding priorities (3): nationalism</vt:lpstr>
      <vt:lpstr>Limits of IPA (instrument pre-accession assistance)</vt:lpstr>
      <vt:lpstr>Rehabilitation of the citizen!</vt:lpstr>
      <vt:lpstr>Four citizen-centred  recommendations</vt:lpstr>
    </vt:vector>
  </TitlesOfParts>
  <Company>Nederlandse Hartstichting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necessity of the rehabilitation of the citizen: peacebuilding and EU accession strategy for the Western Balkans</dc:title>
  <dc:creator>admin_unoa</dc:creator>
  <cp:lastModifiedBy>admin_unoa</cp:lastModifiedBy>
  <cp:revision>8</cp:revision>
  <dcterms:created xsi:type="dcterms:W3CDTF">2011-06-26T21:35:49Z</dcterms:created>
  <dcterms:modified xsi:type="dcterms:W3CDTF">2011-06-26T22:47:07Z</dcterms:modified>
</cp:coreProperties>
</file>