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35"/>
  </p:notesMasterIdLst>
  <p:handoutMasterIdLst>
    <p:handoutMasterId r:id="rId36"/>
  </p:handoutMasterIdLst>
  <p:sldIdLst>
    <p:sldId id="341" r:id="rId6"/>
    <p:sldId id="627" r:id="rId7"/>
    <p:sldId id="344" r:id="rId8"/>
    <p:sldId id="345" r:id="rId9"/>
    <p:sldId id="346" r:id="rId10"/>
    <p:sldId id="348" r:id="rId11"/>
    <p:sldId id="267" r:id="rId12"/>
    <p:sldId id="637" r:id="rId13"/>
    <p:sldId id="643" r:id="rId14"/>
    <p:sldId id="357" r:id="rId15"/>
    <p:sldId id="500" r:id="rId16"/>
    <p:sldId id="501" r:id="rId17"/>
    <p:sldId id="503" r:id="rId18"/>
    <p:sldId id="502" r:id="rId19"/>
    <p:sldId id="507" r:id="rId20"/>
    <p:sldId id="506" r:id="rId21"/>
    <p:sldId id="642" r:id="rId22"/>
    <p:sldId id="531" r:id="rId23"/>
    <p:sldId id="644" r:id="rId24"/>
    <p:sldId id="313" r:id="rId25"/>
    <p:sldId id="625" r:id="rId26"/>
    <p:sldId id="388" r:id="rId27"/>
    <p:sldId id="519" r:id="rId28"/>
    <p:sldId id="634" r:id="rId29"/>
    <p:sldId id="635" r:id="rId30"/>
    <p:sldId id="522" r:id="rId31"/>
    <p:sldId id="524" r:id="rId32"/>
    <p:sldId id="523" r:id="rId33"/>
    <p:sldId id="636" r:id="rId34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098E82DC-7224-4F9B-987B-C77FAF3364F7}">
          <p14:sldIdLst>
            <p14:sldId id="341"/>
            <p14:sldId id="627"/>
            <p14:sldId id="344"/>
            <p14:sldId id="345"/>
            <p14:sldId id="346"/>
            <p14:sldId id="348"/>
            <p14:sldId id="267"/>
            <p14:sldId id="637"/>
            <p14:sldId id="643"/>
            <p14:sldId id="357"/>
            <p14:sldId id="500"/>
            <p14:sldId id="501"/>
            <p14:sldId id="503"/>
            <p14:sldId id="502"/>
            <p14:sldId id="507"/>
            <p14:sldId id="506"/>
            <p14:sldId id="642"/>
            <p14:sldId id="531"/>
            <p14:sldId id="644"/>
            <p14:sldId id="313"/>
            <p14:sldId id="625"/>
            <p14:sldId id="388"/>
            <p14:sldId id="519"/>
            <p14:sldId id="634"/>
            <p14:sldId id="635"/>
            <p14:sldId id="522"/>
            <p14:sldId id="524"/>
            <p14:sldId id="523"/>
            <p14:sldId id="63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AIACOVO Lucia (DEVCO-EXT)" initials="CL(" lastIdx="1" clrIdx="0">
    <p:extLst/>
  </p:cmAuthor>
  <p:cmAuthor id="2" name="TERRAZZANI Giacomo (DEVCO-EXT)" initials="TG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EEB"/>
    <a:srgbClr val="FF6600"/>
    <a:srgbClr val="FF9966"/>
    <a:srgbClr val="0F5494"/>
    <a:srgbClr val="000099"/>
    <a:srgbClr val="C00000"/>
    <a:srgbClr val="CB6C1D"/>
    <a:srgbClr val="133176"/>
    <a:srgbClr val="FFFF8F"/>
    <a:srgbClr val="F2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739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889938" cy="489373"/>
          </a:xfrm>
          <a:prstGeom prst="rect">
            <a:avLst/>
          </a:prstGeom>
        </p:spPr>
        <p:txBody>
          <a:bodyPr vert="horz" lIns="89612" tIns="44805" rIns="89612" bIns="448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9" y="3"/>
            <a:ext cx="2889938" cy="489373"/>
          </a:xfrm>
          <a:prstGeom prst="rect">
            <a:avLst/>
          </a:prstGeom>
        </p:spPr>
        <p:txBody>
          <a:bodyPr vert="horz" lIns="89612" tIns="44805" rIns="89612" bIns="44805" rtlCol="0"/>
          <a:lstStyle>
            <a:lvl1pPr algn="r">
              <a:defRPr sz="1200"/>
            </a:lvl1pPr>
          </a:lstStyle>
          <a:p>
            <a:fld id="{5FE42EE8-F6BD-4238-951D-60051F4D8BBC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264230"/>
            <a:ext cx="2889938" cy="489373"/>
          </a:xfrm>
          <a:prstGeom prst="rect">
            <a:avLst/>
          </a:prstGeom>
        </p:spPr>
        <p:txBody>
          <a:bodyPr vert="horz" lIns="89612" tIns="44805" rIns="89612" bIns="448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9" y="9264230"/>
            <a:ext cx="2889938" cy="489373"/>
          </a:xfrm>
          <a:prstGeom prst="rect">
            <a:avLst/>
          </a:prstGeom>
        </p:spPr>
        <p:txBody>
          <a:bodyPr vert="horz" lIns="89612" tIns="44805" rIns="89612" bIns="44805" rtlCol="0" anchor="b"/>
          <a:lstStyle>
            <a:lvl1pPr algn="r">
              <a:defRPr sz="1200"/>
            </a:lvl1pPr>
          </a:lstStyle>
          <a:p>
            <a:fld id="{CDE4C6D9-BF0F-4E77-BEB8-FE938A64E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234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889938" cy="489373"/>
          </a:xfrm>
          <a:prstGeom prst="rect">
            <a:avLst/>
          </a:prstGeom>
        </p:spPr>
        <p:txBody>
          <a:bodyPr vert="horz" lIns="89612" tIns="44805" rIns="89612" bIns="448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9" y="3"/>
            <a:ext cx="2889938" cy="489373"/>
          </a:xfrm>
          <a:prstGeom prst="rect">
            <a:avLst/>
          </a:prstGeom>
        </p:spPr>
        <p:txBody>
          <a:bodyPr vert="horz" lIns="89612" tIns="44805" rIns="89612" bIns="44805" rtlCol="0"/>
          <a:lstStyle>
            <a:lvl1pPr algn="r">
              <a:defRPr sz="1200"/>
            </a:lvl1pPr>
          </a:lstStyle>
          <a:p>
            <a:fld id="{BE05916F-04B0-4695-A2FE-236FF43384B2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22375"/>
            <a:ext cx="5843588" cy="3287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12" tIns="44805" rIns="89612" bIns="4480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12" y="4693923"/>
            <a:ext cx="5335270" cy="3840479"/>
          </a:xfrm>
          <a:prstGeom prst="rect">
            <a:avLst/>
          </a:prstGeom>
        </p:spPr>
        <p:txBody>
          <a:bodyPr vert="horz" lIns="89612" tIns="44805" rIns="89612" bIns="4480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264230"/>
            <a:ext cx="2889938" cy="489373"/>
          </a:xfrm>
          <a:prstGeom prst="rect">
            <a:avLst/>
          </a:prstGeom>
        </p:spPr>
        <p:txBody>
          <a:bodyPr vert="horz" lIns="89612" tIns="44805" rIns="89612" bIns="448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9" y="9264230"/>
            <a:ext cx="2889938" cy="489373"/>
          </a:xfrm>
          <a:prstGeom prst="rect">
            <a:avLst/>
          </a:prstGeom>
        </p:spPr>
        <p:txBody>
          <a:bodyPr vert="horz" lIns="89612" tIns="44805" rIns="89612" bIns="44805" rtlCol="0" anchor="b"/>
          <a:lstStyle>
            <a:lvl1pPr algn="r">
              <a:defRPr sz="1200"/>
            </a:lvl1pPr>
          </a:lstStyle>
          <a:p>
            <a:fld id="{10148F23-FBF1-48C7-B60D-00B88CF42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82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8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101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175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955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438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182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57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210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705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23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12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428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35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355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162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55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954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094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674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48F23-FBF1-48C7-B60D-00B88CF422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420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707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49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190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6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344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378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8F23-FBF1-48C7-B60D-00B88CF422B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11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69773"/>
            <a:ext cx="12192000" cy="5678588"/>
          </a:xfrm>
          <a:prstGeom prst="rect">
            <a:avLst/>
          </a:prstGeom>
          <a:solidFill>
            <a:srgbClr val="004494"/>
          </a:solidFill>
          <a:ln w="730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LOGO CE-EN-quadri.eps"/>
          <p:cNvPicPr>
            <a:picLocks/>
          </p:cNvPicPr>
          <p:nvPr userDrawn="1"/>
        </p:nvPicPr>
        <p:blipFill rotWithShape="1">
          <a:blip r:embed="rId2" cstate="print"/>
          <a:srcRect b="5107"/>
          <a:stretch/>
        </p:blipFill>
        <p:spPr bwMode="auto">
          <a:xfrm>
            <a:off x="5268000" y="105291"/>
            <a:ext cx="1656000" cy="105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5300" y="1654154"/>
            <a:ext cx="9156700" cy="1774846"/>
          </a:xfrm>
        </p:spPr>
        <p:txBody>
          <a:bodyPr/>
          <a:lstStyle>
            <a:lvl1pPr indent="0">
              <a:defRPr sz="4800" baseline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961" y="4009067"/>
            <a:ext cx="5338764" cy="563640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+mj-lt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Date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463490" y="1216701"/>
            <a:ext cx="2166937" cy="390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Type of Session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8737600" y="5542864"/>
            <a:ext cx="2844800" cy="466725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062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9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7" y="926485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487" y="1588436"/>
            <a:ext cx="7315200" cy="399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98487" y="2113927"/>
            <a:ext cx="10995025" cy="4369423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1" r="11" b="27156"/>
          <a:stretch/>
        </p:blipFill>
        <p:spPr bwMode="auto">
          <a:xfrm>
            <a:off x="75046" y="0"/>
            <a:ext cx="3111499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5809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4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917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1123950"/>
            <a:ext cx="2745317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123950"/>
            <a:ext cx="8039100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66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479590"/>
            <a:ext cx="10363200" cy="13427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507525"/>
            <a:ext cx="10363200" cy="90616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1" r="11" b="27156"/>
          <a:stretch/>
        </p:blipFill>
        <p:spPr bwMode="auto">
          <a:xfrm>
            <a:off x="75046" y="0"/>
            <a:ext cx="3111499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70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980902"/>
            <a:ext cx="10972800" cy="9366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37600" y="119064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94438"/>
            <a:ext cx="74263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299994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1" r="11" b="27156"/>
          <a:stretch/>
        </p:blipFill>
        <p:spPr bwMode="auto">
          <a:xfrm>
            <a:off x="75046" y="0"/>
            <a:ext cx="3111499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7610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05016"/>
            <a:ext cx="10972800" cy="876172"/>
          </a:xfrm>
        </p:spPr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0" y="2058988"/>
            <a:ext cx="10972800" cy="4070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8912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230" userDrawn="1">
          <p15:clr>
            <a:srgbClr val="FBAE40"/>
          </p15:clr>
        </p15:guide>
        <p15:guide id="4" orient="horz" pos="1412" userDrawn="1">
          <p15:clr>
            <a:srgbClr val="FBAE40"/>
          </p15:clr>
        </p15:guide>
        <p15:guide id="5" orient="horz" pos="37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18653" y="21960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951430"/>
            <a:ext cx="5386917" cy="3174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807" y="2194601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60483"/>
            <a:ext cx="5389033" cy="3165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336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980902"/>
            <a:ext cx="10972800" cy="9366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37600" y="119064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94438"/>
            <a:ext cx="74263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299994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1" r="11" b="27156"/>
          <a:stretch/>
        </p:blipFill>
        <p:spPr bwMode="auto">
          <a:xfrm>
            <a:off x="75046" y="0"/>
            <a:ext cx="3111499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464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9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230">
          <p15:clr>
            <a:srgbClr val="FBAE40"/>
          </p15:clr>
        </p15:guide>
        <p15:guide id="4" orient="horz" pos="1412">
          <p15:clr>
            <a:srgbClr val="FBAE40"/>
          </p15:clr>
        </p15:guide>
        <p15:guide id="5" orient="horz" pos="37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14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49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863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668975"/>
            <a:ext cx="7315200" cy="399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66703"/>
            <a:ext cx="2844800" cy="25477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66703"/>
            <a:ext cx="3860800" cy="25477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1" r="11" b="27156"/>
          <a:stretch/>
        </p:blipFill>
        <p:spPr bwMode="auto">
          <a:xfrm>
            <a:off x="75046" y="0"/>
            <a:ext cx="3111499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able Placeholder 16"/>
          <p:cNvSpPr>
            <a:spLocks noGrp="1"/>
          </p:cNvSpPr>
          <p:nvPr>
            <p:ph type="tbl" sz="quarter" idx="12"/>
          </p:nvPr>
        </p:nvSpPr>
        <p:spPr>
          <a:xfrm>
            <a:off x="609600" y="2281238"/>
            <a:ext cx="11047413" cy="407035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21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123951"/>
            <a:ext cx="10972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87600"/>
            <a:ext cx="109728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1" r="11" b="27156"/>
          <a:stretch/>
        </p:blipFill>
        <p:spPr bwMode="auto">
          <a:xfrm>
            <a:off x="75046" y="0"/>
            <a:ext cx="3111499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76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6" r:id="rId5"/>
    <p:sldLayoutId id="2147483673" r:id="rId6"/>
    <p:sldLayoutId id="2147483667" r:id="rId7"/>
    <p:sldLayoutId id="2147483668" r:id="rId8"/>
    <p:sldLayoutId id="2147483669" r:id="rId9"/>
    <p:sldLayoutId id="2147483672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c.europa.eu/info/funding-tenders/opportunities/portal/screen/home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jpeg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12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jpe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uropeAid-OPSYS-USER-SUPPORT-COMMUNICATION@ec.europa.e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fpfis/wikis/pages/viewpage.action?spaceKey=RelexInternalWiki&amp;title=My+Workplac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ebgate.ec.europa.eu/fpfis/wikis/pages/viewpage.action?spaceKey=devcoiskb&amp;title=Welcome+to+the+porta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ebgate.ec.europa.eu/fpfis/wikis/pages/viewpage.action?pageId=278963123" TargetMode="External"/><Relationship Id="rId4" Type="http://schemas.openxmlformats.org/officeDocument/2006/relationships/hyperlink" Target="https://webgate.ec.europa.eu/fpfis/wikis/display/RelexInternalWiki/e-Learning+videos+-+OPSYS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www.youtube.com/watch?v=k6MGZt3BpPI&amp;index=2&amp;list=PLBSStrK-u_GXXiigZ8CpWMYewxIU5DNHx" TargetMode="External"/><Relationship Id="rId7" Type="http://schemas.openxmlformats.org/officeDocument/2006/relationships/hyperlink" Target="https://youtu.be/GELHtv__y2I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uropa.eu/capacity4dev/opsys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500" y="2576760"/>
            <a:ext cx="12192000" cy="1670538"/>
          </a:xfrm>
        </p:spPr>
        <p:txBody>
          <a:bodyPr/>
          <a:lstStyle/>
          <a:p>
            <a:pPr marL="0" algn="ctr"/>
            <a:r>
              <a:rPr lang="en-GB" sz="4400" dirty="0" smtClean="0">
                <a:latin typeface="+mn-lt"/>
              </a:rPr>
              <a:t>OPSYS </a:t>
            </a:r>
            <a:r>
              <a:rPr lang="en-GB" sz="4400" dirty="0">
                <a:latin typeface="+mn-lt"/>
              </a:rPr>
              <a:t>Presentation</a:t>
            </a:r>
            <a:r>
              <a:rPr lang="en-GB" sz="4400" dirty="0" smtClean="0"/>
              <a:t> </a:t>
            </a:r>
            <a:endParaRPr lang="en-GB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098" y="4049089"/>
            <a:ext cx="5338764" cy="563640"/>
          </a:xfrm>
        </p:spPr>
        <p:txBody>
          <a:bodyPr/>
          <a:lstStyle/>
          <a:p>
            <a:pPr algn="ctr"/>
            <a:r>
              <a:rPr lang="en-GB" sz="2000" dirty="0" smtClean="0"/>
              <a:t>How to use OPSYS?</a:t>
            </a:r>
            <a:endParaRPr lang="en-GB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14080" y="5886850"/>
            <a:ext cx="2844800" cy="281354"/>
          </a:xfrm>
        </p:spPr>
        <p:txBody>
          <a:bodyPr/>
          <a:lstStyle/>
          <a:p>
            <a:pPr algn="ctr"/>
            <a:r>
              <a:rPr lang="en-GB" sz="1800" dirty="0" smtClean="0"/>
              <a:t>DEVCO R4</a:t>
            </a:r>
          </a:p>
          <a:p>
            <a:pPr algn="ctr"/>
            <a:endParaRPr lang="it-IT" sz="18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4714080" y="6222130"/>
            <a:ext cx="2844800" cy="28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1400"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800" kern="0" dirty="0" smtClean="0"/>
              <a:t>19 </a:t>
            </a:r>
            <a:r>
              <a:rPr lang="en-GB" sz="1800" kern="0" dirty="0"/>
              <a:t>M</a:t>
            </a:r>
            <a:r>
              <a:rPr lang="en-GB" sz="1800" kern="0" dirty="0" smtClean="0"/>
              <a:t>arch 2019</a:t>
            </a:r>
            <a:endParaRPr lang="en-GB" sz="1800" kern="0" dirty="0"/>
          </a:p>
          <a:p>
            <a:pPr algn="ctr"/>
            <a:endParaRPr lang="it-IT" sz="1800" kern="0" dirty="0"/>
          </a:p>
        </p:txBody>
      </p:sp>
    </p:spTree>
    <p:extLst>
      <p:ext uri="{BB962C8B-B14F-4D97-AF65-F5344CB8AC3E}">
        <p14:creationId xmlns:p14="http://schemas.microsoft.com/office/powerpoint/2010/main" val="26836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Results and Monitoring</a:t>
            </a:r>
          </a:p>
        </p:txBody>
      </p:sp>
    </p:spTree>
    <p:extLst>
      <p:ext uri="{BB962C8B-B14F-4D97-AF65-F5344CB8AC3E}">
        <p14:creationId xmlns:p14="http://schemas.microsoft.com/office/powerpoint/2010/main" val="41896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0" y="1439523"/>
            <a:ext cx="9169630" cy="512937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9125" y="980902"/>
            <a:ext cx="10972800" cy="533573"/>
          </a:xfrm>
        </p:spPr>
        <p:txBody>
          <a:bodyPr/>
          <a:lstStyle/>
          <a:p>
            <a:pPr marL="342900" indent="-342900"/>
            <a:r>
              <a:rPr lang="en-US" sz="3000" dirty="0" smtClean="0"/>
              <a:t>OPSYS today - Workflow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592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1070" y="781397"/>
            <a:ext cx="10058400" cy="5783349"/>
            <a:chOff x="0" y="99753"/>
            <a:chExt cx="12192000" cy="66312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0"/>
              <a:ext cx="12192000" cy="6604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9753"/>
              <a:ext cx="12192000" cy="448887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126360" y="2244445"/>
            <a:ext cx="1652386" cy="246221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fr-BE" sz="1100" b="0" dirty="0" smtClean="0">
              <a:solidFill>
                <a:srgbClr val="FFC000"/>
              </a:solidFill>
            </a:endParaRPr>
          </a:p>
          <a:p>
            <a:r>
              <a:rPr lang="fr-BE" sz="1100" b="0" dirty="0" smtClean="0"/>
              <a:t>1-Menu</a:t>
            </a:r>
          </a:p>
          <a:p>
            <a:endParaRPr lang="fr-BE" sz="1100" b="0" dirty="0" smtClean="0"/>
          </a:p>
          <a:p>
            <a:r>
              <a:rPr lang="fr-BE" sz="1100" b="0" dirty="0" smtClean="0"/>
              <a:t>2-Overview of portfolio</a:t>
            </a:r>
          </a:p>
          <a:p>
            <a:endParaRPr lang="fr-BE" sz="1100" b="0" dirty="0" smtClean="0"/>
          </a:p>
          <a:p>
            <a:r>
              <a:rPr lang="fr-BE" sz="1100" dirty="0" smtClean="0"/>
              <a:t>3-Portfolio </a:t>
            </a:r>
            <a:r>
              <a:rPr lang="fr-BE" sz="1100" dirty="0" err="1" smtClean="0"/>
              <a:t>status</a:t>
            </a:r>
            <a:endParaRPr lang="fr-BE" sz="1100" dirty="0" smtClean="0"/>
          </a:p>
          <a:p>
            <a:endParaRPr lang="fr-BE" sz="1100" dirty="0" smtClean="0"/>
          </a:p>
          <a:p>
            <a:r>
              <a:rPr lang="fr-BE" sz="1100" b="0" dirty="0" smtClean="0"/>
              <a:t>4-My </a:t>
            </a:r>
            <a:r>
              <a:rPr lang="fr-BE" sz="1100" b="0" dirty="0" err="1" smtClean="0"/>
              <a:t>tasks</a:t>
            </a:r>
            <a:endParaRPr lang="fr-BE" sz="1100" b="0" dirty="0" smtClean="0"/>
          </a:p>
          <a:p>
            <a:endParaRPr lang="fr-BE" sz="1100" b="0" dirty="0" smtClean="0"/>
          </a:p>
          <a:p>
            <a:r>
              <a:rPr lang="fr-BE" sz="1100" dirty="0" smtClean="0"/>
              <a:t>5-Profile</a:t>
            </a:r>
          </a:p>
          <a:p>
            <a:endParaRPr lang="fr-BE" sz="1100" dirty="0" smtClean="0"/>
          </a:p>
          <a:p>
            <a:r>
              <a:rPr lang="fr-BE" sz="1100" b="0" dirty="0" smtClean="0"/>
              <a:t>6-Notifications</a:t>
            </a:r>
          </a:p>
          <a:p>
            <a:endParaRPr lang="en-GB" sz="1100" b="0" dirty="0" err="1" smtClean="0">
              <a:solidFill>
                <a:srgbClr val="0F5494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898649">
            <a:off x="100627" y="1214739"/>
            <a:ext cx="701614" cy="500789"/>
          </a:xfrm>
          <a:prstGeom prst="rightArrow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smtClean="0">
                <a:solidFill>
                  <a:schemeClr val="tx1"/>
                </a:solidFill>
              </a:rPr>
              <a:t>1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2295103" y="1411197"/>
            <a:ext cx="701615" cy="490490"/>
          </a:xfrm>
          <a:prstGeom prst="rightArrow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smtClean="0">
                <a:solidFill>
                  <a:schemeClr val="tx1"/>
                </a:solidFill>
              </a:rPr>
              <a:t>2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4161985" y="1445596"/>
            <a:ext cx="701616" cy="421692"/>
          </a:xfrm>
          <a:prstGeom prst="rightArrow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smtClean="0">
                <a:solidFill>
                  <a:schemeClr val="tx1"/>
                </a:solidFill>
              </a:rPr>
              <a:t>3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2898649">
            <a:off x="7576910" y="1635726"/>
            <a:ext cx="653380" cy="438125"/>
          </a:xfrm>
          <a:prstGeom prst="rightArrow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smtClean="0">
                <a:solidFill>
                  <a:schemeClr val="tx1"/>
                </a:solidFill>
              </a:rPr>
              <a:t>4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2898649">
            <a:off x="9054016" y="758079"/>
            <a:ext cx="653380" cy="438125"/>
          </a:xfrm>
          <a:prstGeom prst="rightArrow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smtClean="0">
                <a:solidFill>
                  <a:schemeClr val="tx1"/>
                </a:solidFill>
              </a:rPr>
              <a:t>5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10126360" y="1569124"/>
            <a:ext cx="653380" cy="438125"/>
          </a:xfrm>
          <a:prstGeom prst="rightArrow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smtClean="0">
                <a:solidFill>
                  <a:schemeClr val="tx1"/>
                </a:solidFill>
              </a:rPr>
              <a:t>9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10141528" y="283296"/>
            <a:ext cx="1637218" cy="554441"/>
          </a:xfrm>
          <a:prstGeom prst="horizontalScroll">
            <a:avLst/>
          </a:prstGeom>
          <a:solidFill>
            <a:srgbClr val="B3CEE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err="1" smtClean="0">
                <a:solidFill>
                  <a:schemeClr val="tx1"/>
                </a:solidFill>
              </a:rPr>
              <a:t>Operational</a:t>
            </a:r>
            <a:r>
              <a:rPr lang="fr-BE" sz="1400" b="0" dirty="0" smtClean="0">
                <a:solidFill>
                  <a:schemeClr val="tx1"/>
                </a:solidFill>
              </a:rPr>
              <a:t> Manager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327211" y="6264406"/>
            <a:ext cx="1705382" cy="42272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200" b="0" dirty="0" err="1" smtClean="0">
                <a:solidFill>
                  <a:schemeClr val="tx1"/>
                </a:solidFill>
              </a:rPr>
              <a:t>Choose</a:t>
            </a:r>
            <a:r>
              <a:rPr lang="fr-BE" sz="1200" b="0" dirty="0" smtClean="0">
                <a:solidFill>
                  <a:schemeClr val="tx1"/>
                </a:solidFill>
              </a:rPr>
              <a:t> an intervention</a:t>
            </a: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315084" y="3950037"/>
            <a:ext cx="2407171" cy="942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39515" y="165562"/>
            <a:ext cx="6270625" cy="533573"/>
          </a:xfrm>
        </p:spPr>
        <p:txBody>
          <a:bodyPr/>
          <a:lstStyle/>
          <a:p>
            <a:pPr marL="342900" indent="-342900"/>
            <a:r>
              <a:rPr lang="en-US" sz="3000" dirty="0" smtClean="0"/>
              <a:t>Homepage – </a:t>
            </a:r>
            <a:r>
              <a:rPr lang="en-US" sz="3000" cap="none" dirty="0" smtClean="0"/>
              <a:t>My Workplace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805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9504" y="689956"/>
            <a:ext cx="9883833" cy="6041044"/>
            <a:chOff x="0" y="108065"/>
            <a:chExt cx="12192000" cy="66229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0"/>
              <a:ext cx="12192000" cy="6604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108065"/>
              <a:ext cx="12192000" cy="44888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080218" y="1799614"/>
            <a:ext cx="1800168" cy="38164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fr-BE" sz="1100" b="0" dirty="0" smtClean="0">
              <a:solidFill>
                <a:srgbClr val="0F5494"/>
              </a:solidFill>
            </a:endParaRPr>
          </a:p>
          <a:p>
            <a:r>
              <a:rPr lang="fr-BE" sz="1100" dirty="0" smtClean="0"/>
              <a:t>1-General Information</a:t>
            </a:r>
            <a:endParaRPr lang="fr-BE" sz="1100" dirty="0"/>
          </a:p>
          <a:p>
            <a:endParaRPr lang="fr-BE" sz="1100" dirty="0"/>
          </a:p>
          <a:p>
            <a:r>
              <a:rPr lang="fr-BE" sz="1100" dirty="0" smtClean="0"/>
              <a:t>2-My </a:t>
            </a:r>
            <a:r>
              <a:rPr lang="fr-BE" sz="1100" dirty="0" err="1" smtClean="0"/>
              <a:t>tasks</a:t>
            </a:r>
            <a:endParaRPr lang="fr-BE" sz="1100" dirty="0"/>
          </a:p>
          <a:p>
            <a:endParaRPr lang="fr-BE" sz="1100" dirty="0"/>
          </a:p>
          <a:p>
            <a:r>
              <a:rPr lang="fr-BE" sz="1100" dirty="0" smtClean="0"/>
              <a:t>3-Description</a:t>
            </a:r>
            <a:endParaRPr lang="fr-BE" sz="1100" dirty="0"/>
          </a:p>
          <a:p>
            <a:endParaRPr lang="fr-BE" sz="1100" dirty="0"/>
          </a:p>
          <a:p>
            <a:r>
              <a:rPr lang="fr-BE" sz="1100" dirty="0" smtClean="0"/>
              <a:t>4-Intervention </a:t>
            </a:r>
            <a:r>
              <a:rPr lang="fr-BE" sz="1100" dirty="0" err="1" smtClean="0"/>
              <a:t>status</a:t>
            </a:r>
            <a:endParaRPr lang="fr-BE" sz="1100" dirty="0"/>
          </a:p>
          <a:p>
            <a:endParaRPr lang="fr-BE" sz="1100" dirty="0"/>
          </a:p>
          <a:p>
            <a:r>
              <a:rPr lang="fr-BE" sz="1100" dirty="0" smtClean="0"/>
              <a:t>5-Related </a:t>
            </a:r>
            <a:r>
              <a:rPr lang="fr-BE" sz="1100" dirty="0" err="1" smtClean="0"/>
              <a:t>entities</a:t>
            </a:r>
            <a:endParaRPr lang="fr-BE" sz="1100" dirty="0"/>
          </a:p>
          <a:p>
            <a:endParaRPr lang="fr-BE" sz="1100" dirty="0"/>
          </a:p>
          <a:p>
            <a:r>
              <a:rPr lang="fr-BE" sz="1100" dirty="0" smtClean="0"/>
              <a:t>6-Edit; Access LFM, IP management</a:t>
            </a:r>
          </a:p>
          <a:p>
            <a:endParaRPr lang="fr-BE" sz="1100" dirty="0"/>
          </a:p>
          <a:p>
            <a:endParaRPr lang="fr-BE" sz="1100" dirty="0"/>
          </a:p>
          <a:p>
            <a:endParaRPr lang="fr-BE" sz="1100" dirty="0"/>
          </a:p>
          <a:p>
            <a:r>
              <a:rPr lang="fr-BE" sz="1100" dirty="0" smtClean="0"/>
              <a:t>7-Timeline and </a:t>
            </a:r>
            <a:r>
              <a:rPr lang="fr-BE" sz="1100" dirty="0" err="1" smtClean="0"/>
              <a:t>progress</a:t>
            </a:r>
            <a:endParaRPr lang="fr-BE" sz="1100" dirty="0" smtClean="0"/>
          </a:p>
          <a:p>
            <a:endParaRPr lang="fr-BE" sz="1100" dirty="0"/>
          </a:p>
          <a:p>
            <a:r>
              <a:rPr lang="fr-BE" sz="1100" dirty="0" smtClean="0"/>
              <a:t>8-</a:t>
            </a:r>
            <a:r>
              <a:rPr lang="en-GB" sz="1100" dirty="0" smtClean="0"/>
              <a:t>List of contracts and calls related to this intervention</a:t>
            </a:r>
            <a:endParaRPr lang="fr-BE" sz="1100" dirty="0"/>
          </a:p>
        </p:txBody>
      </p:sp>
      <p:sp>
        <p:nvSpPr>
          <p:cNvPr id="7" name="Right Arrow 6"/>
          <p:cNvSpPr/>
          <p:nvPr/>
        </p:nvSpPr>
        <p:spPr>
          <a:xfrm rot="2898649">
            <a:off x="1327491" y="2294701"/>
            <a:ext cx="701614" cy="500789"/>
          </a:xfrm>
          <a:prstGeom prst="rightArrow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smtClean="0">
                <a:solidFill>
                  <a:schemeClr val="tx1"/>
                </a:solidFill>
              </a:rPr>
              <a:t>1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898649">
            <a:off x="4790612" y="2361480"/>
            <a:ext cx="701614" cy="500789"/>
          </a:xfrm>
          <a:prstGeom prst="rightArrow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smtClean="0">
                <a:solidFill>
                  <a:schemeClr val="tx1"/>
                </a:solidFill>
              </a:rPr>
              <a:t>2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2898649">
            <a:off x="69498" y="4472861"/>
            <a:ext cx="701614" cy="500789"/>
          </a:xfrm>
          <a:prstGeom prst="rightArrow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smtClean="0">
                <a:solidFill>
                  <a:schemeClr val="tx1"/>
                </a:solidFill>
              </a:rPr>
              <a:t>3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248132" y="4754376"/>
            <a:ext cx="701614" cy="500789"/>
          </a:xfrm>
          <a:prstGeom prst="rightArrow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smtClean="0">
                <a:solidFill>
                  <a:schemeClr val="tx1"/>
                </a:solidFill>
              </a:rPr>
              <a:t>4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2898649">
            <a:off x="7117434" y="4472860"/>
            <a:ext cx="701614" cy="500789"/>
          </a:xfrm>
          <a:prstGeom prst="rightArrow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smtClean="0">
                <a:solidFill>
                  <a:schemeClr val="tx1"/>
                </a:solidFill>
              </a:rPr>
              <a:t>5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2898649">
            <a:off x="6874235" y="1533473"/>
            <a:ext cx="701614" cy="500789"/>
          </a:xfrm>
          <a:prstGeom prst="rightArrow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smtClean="0">
                <a:solidFill>
                  <a:schemeClr val="tx1"/>
                </a:solidFill>
              </a:rPr>
              <a:t>6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0127611" y="4167751"/>
            <a:ext cx="1705382" cy="254001"/>
          </a:xfrm>
          <a:prstGeom prst="ellipse">
            <a:avLst/>
          </a:prstGeom>
          <a:solidFill>
            <a:srgbClr val="006FB4"/>
          </a:solidFill>
          <a:ln w="3175">
            <a:solidFill>
              <a:srgbClr val="006FB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200" b="0" dirty="0" smtClean="0"/>
              <a:t>Scroll down</a:t>
            </a:r>
            <a:endParaRPr lang="en-GB" sz="1200" b="0" dirty="0"/>
          </a:p>
        </p:txBody>
      </p:sp>
      <p:sp>
        <p:nvSpPr>
          <p:cNvPr id="15" name="Oval 14"/>
          <p:cNvSpPr/>
          <p:nvPr/>
        </p:nvSpPr>
        <p:spPr>
          <a:xfrm>
            <a:off x="8321963" y="1890873"/>
            <a:ext cx="1543005" cy="5577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6" name="Oval 15"/>
          <p:cNvSpPr/>
          <p:nvPr/>
        </p:nvSpPr>
        <p:spPr>
          <a:xfrm>
            <a:off x="10127611" y="6250552"/>
            <a:ext cx="1705382" cy="4227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200" dirty="0" err="1" smtClean="0">
                <a:solidFill>
                  <a:schemeClr val="tx1"/>
                </a:solidFill>
              </a:rPr>
              <a:t>Give</a:t>
            </a:r>
            <a:r>
              <a:rPr lang="fr-BE" sz="1200" dirty="0" smtClean="0">
                <a:solidFill>
                  <a:schemeClr val="tx1"/>
                </a:solidFill>
              </a:rPr>
              <a:t> </a:t>
            </a:r>
            <a:r>
              <a:rPr lang="fr-BE" sz="1200" dirty="0" err="1" smtClean="0">
                <a:solidFill>
                  <a:schemeClr val="tx1"/>
                </a:solidFill>
              </a:rPr>
              <a:t>a</a:t>
            </a:r>
            <a:r>
              <a:rPr lang="fr-BE" sz="1200" b="0" dirty="0" err="1" smtClean="0">
                <a:solidFill>
                  <a:schemeClr val="tx1"/>
                </a:solidFill>
              </a:rPr>
              <a:t>ccess</a:t>
            </a:r>
            <a:r>
              <a:rPr lang="fr-BE" sz="1200" b="0" dirty="0" smtClean="0">
                <a:solidFill>
                  <a:schemeClr val="tx1"/>
                </a:solidFill>
              </a:rPr>
              <a:t> to </a:t>
            </a:r>
            <a:r>
              <a:rPr lang="fr-BE" sz="1200" b="0" dirty="0" err="1" smtClean="0">
                <a:solidFill>
                  <a:schemeClr val="tx1"/>
                </a:solidFill>
              </a:rPr>
              <a:t>IPs</a:t>
            </a: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10141528" y="283296"/>
            <a:ext cx="1637218" cy="554441"/>
          </a:xfrm>
          <a:prstGeom prst="horizontalScroll">
            <a:avLst/>
          </a:prstGeom>
          <a:solidFill>
            <a:srgbClr val="B3CEE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err="1" smtClean="0">
                <a:solidFill>
                  <a:schemeClr val="tx1"/>
                </a:solidFill>
              </a:rPr>
              <a:t>Operational</a:t>
            </a:r>
            <a:r>
              <a:rPr lang="fr-BE" sz="1400" b="0" dirty="0" smtClean="0">
                <a:solidFill>
                  <a:schemeClr val="tx1"/>
                </a:solidFill>
              </a:rPr>
              <a:t> Manager</a:t>
            </a:r>
            <a:endParaRPr lang="en-GB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9135" y="698268"/>
            <a:ext cx="9881292" cy="5367713"/>
            <a:chOff x="0" y="108065"/>
            <a:chExt cx="12192000" cy="66229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0"/>
              <a:ext cx="12192000" cy="6604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108065"/>
              <a:ext cx="12192000" cy="44888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080218" y="1799614"/>
            <a:ext cx="1800168" cy="144655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fr-BE" sz="1100" b="0" dirty="0" smtClean="0">
              <a:solidFill>
                <a:srgbClr val="0F5494"/>
              </a:solidFill>
            </a:endParaRPr>
          </a:p>
          <a:p>
            <a:r>
              <a:rPr lang="fr-BE" sz="1100" dirty="0" smtClean="0"/>
              <a:t>1-Menu </a:t>
            </a:r>
          </a:p>
          <a:p>
            <a:r>
              <a:rPr lang="fr-BE" sz="1100" dirty="0" smtClean="0"/>
              <a:t>Dashboard</a:t>
            </a:r>
            <a:endParaRPr lang="fr-BE" sz="1100" dirty="0"/>
          </a:p>
          <a:p>
            <a:r>
              <a:rPr lang="fr-BE" sz="1100" dirty="0" err="1" smtClean="0"/>
              <a:t>My</a:t>
            </a:r>
            <a:r>
              <a:rPr lang="fr-BE" sz="1100" dirty="0" smtClean="0"/>
              <a:t> </a:t>
            </a:r>
            <a:r>
              <a:rPr lang="fr-BE" sz="1100" dirty="0" err="1" smtClean="0"/>
              <a:t>tasks</a:t>
            </a:r>
            <a:endParaRPr lang="fr-BE" sz="1100" dirty="0"/>
          </a:p>
          <a:p>
            <a:r>
              <a:rPr lang="fr-BE" sz="1100" dirty="0" smtClean="0"/>
              <a:t>Notifications</a:t>
            </a:r>
          </a:p>
          <a:p>
            <a:endParaRPr lang="fr-BE" sz="1100" dirty="0"/>
          </a:p>
          <a:p>
            <a:r>
              <a:rPr lang="fr-BE" sz="1100" dirty="0" smtClean="0"/>
              <a:t>2-My Notifications</a:t>
            </a:r>
          </a:p>
          <a:p>
            <a:endParaRPr lang="fr-BE" sz="1100" dirty="0"/>
          </a:p>
        </p:txBody>
      </p:sp>
      <p:sp>
        <p:nvSpPr>
          <p:cNvPr id="9" name="Horizontal Scroll 8"/>
          <p:cNvSpPr/>
          <p:nvPr/>
        </p:nvSpPr>
        <p:spPr>
          <a:xfrm>
            <a:off x="8454044" y="338325"/>
            <a:ext cx="3426342" cy="554441"/>
          </a:xfrm>
          <a:prstGeom prst="horizontalScroll">
            <a:avLst/>
          </a:prstGeom>
          <a:solidFill>
            <a:srgbClr val="FF996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err="1" smtClean="0">
                <a:solidFill>
                  <a:schemeClr val="tx1"/>
                </a:solidFill>
              </a:rPr>
              <a:t>Implementing</a:t>
            </a:r>
            <a:r>
              <a:rPr lang="fr-BE" sz="1400" b="0" dirty="0" smtClean="0">
                <a:solidFill>
                  <a:schemeClr val="tx1"/>
                </a:solidFill>
              </a:rPr>
              <a:t> Partner - </a:t>
            </a:r>
            <a:r>
              <a:rPr lang="fr-BE" sz="1400" b="0" dirty="0" err="1" smtClean="0">
                <a:solidFill>
                  <a:schemeClr val="tx1"/>
                </a:solidFill>
              </a:rPr>
              <a:t>Contractor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814489" y="1464245"/>
            <a:ext cx="701614" cy="500789"/>
          </a:xfrm>
          <a:prstGeom prst="rightArrow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smtClean="0">
                <a:solidFill>
                  <a:schemeClr val="tx1"/>
                </a:solidFill>
              </a:rPr>
              <a:t>2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898649">
            <a:off x="-102448" y="1658581"/>
            <a:ext cx="701614" cy="500789"/>
          </a:xfrm>
          <a:prstGeom prst="rightArrow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smtClean="0">
                <a:solidFill>
                  <a:schemeClr val="tx1"/>
                </a:solidFill>
              </a:rPr>
              <a:t>1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472872" y="367097"/>
            <a:ext cx="6221276" cy="313885"/>
          </a:xfrm>
        </p:spPr>
        <p:txBody>
          <a:bodyPr/>
          <a:lstStyle/>
          <a:p>
            <a:r>
              <a:rPr lang="fr-BE" dirty="0" smtClean="0"/>
              <a:t>For </a:t>
            </a:r>
            <a:r>
              <a:rPr lang="fr-BE" dirty="0" err="1" smtClean="0"/>
              <a:t>implementing</a:t>
            </a:r>
            <a:r>
              <a:rPr lang="fr-BE" dirty="0" smtClean="0"/>
              <a:t> </a:t>
            </a:r>
            <a:r>
              <a:rPr lang="fr-BE" dirty="0" err="1" smtClean="0"/>
              <a:t>partners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0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2742" y="781395"/>
            <a:ext cx="10742814" cy="5827635"/>
            <a:chOff x="0" y="91440"/>
            <a:chExt cx="12192000" cy="66395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0"/>
              <a:ext cx="12192000" cy="6604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91440"/>
              <a:ext cx="12192000" cy="465513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126360" y="2244445"/>
            <a:ext cx="1652386" cy="76944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fr-BE" sz="1100" b="0" dirty="0" smtClean="0">
              <a:solidFill>
                <a:srgbClr val="FFC000"/>
              </a:solidFill>
            </a:endParaRPr>
          </a:p>
          <a:p>
            <a:r>
              <a:rPr lang="fr-BE" sz="1100" b="0" dirty="0" smtClean="0"/>
              <a:t>1-Add </a:t>
            </a:r>
            <a:r>
              <a:rPr lang="fr-BE" sz="1100" b="0" dirty="0" err="1" smtClean="0"/>
              <a:t>indicator</a:t>
            </a:r>
            <a:r>
              <a:rPr lang="fr-BE" sz="1100" dirty="0"/>
              <a:t> </a:t>
            </a:r>
            <a:r>
              <a:rPr lang="fr-BE" sz="1100" dirty="0" smtClean="0"/>
              <a:t>by </a:t>
            </a:r>
            <a:r>
              <a:rPr lang="fr-BE" sz="1100" dirty="0" err="1" smtClean="0"/>
              <a:t>selecting</a:t>
            </a:r>
            <a:r>
              <a:rPr lang="fr-BE" sz="1100" dirty="0" smtClean="0"/>
              <a:t> </a:t>
            </a:r>
            <a:r>
              <a:rPr lang="fr-BE" sz="1100" dirty="0" err="1" smtClean="0"/>
              <a:t>filters</a:t>
            </a:r>
            <a:endParaRPr lang="fr-BE" sz="1100" dirty="0" smtClean="0"/>
          </a:p>
          <a:p>
            <a:endParaRPr lang="en-GB" sz="1100" b="0" dirty="0" err="1" smtClean="0">
              <a:solidFill>
                <a:srgbClr val="0F5494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898649">
            <a:off x="1550086" y="919203"/>
            <a:ext cx="701614" cy="500789"/>
          </a:xfrm>
          <a:prstGeom prst="rightArrow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smtClean="0">
                <a:solidFill>
                  <a:schemeClr val="tx1"/>
                </a:solidFill>
              </a:rPr>
              <a:t>1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6716684" y="358111"/>
            <a:ext cx="1637218" cy="554441"/>
          </a:xfrm>
          <a:prstGeom prst="horizontalScroll">
            <a:avLst/>
          </a:prstGeom>
          <a:solidFill>
            <a:srgbClr val="B3CEE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err="1" smtClean="0">
                <a:solidFill>
                  <a:schemeClr val="tx1"/>
                </a:solidFill>
              </a:rPr>
              <a:t>Operational</a:t>
            </a:r>
            <a:r>
              <a:rPr lang="fr-BE" sz="1400" b="0" dirty="0" smtClean="0">
                <a:solidFill>
                  <a:schemeClr val="tx1"/>
                </a:solidFill>
              </a:rPr>
              <a:t> Manager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8454044" y="338325"/>
            <a:ext cx="3426342" cy="554441"/>
          </a:xfrm>
          <a:prstGeom prst="horizontalScroll">
            <a:avLst/>
          </a:prstGeom>
          <a:solidFill>
            <a:srgbClr val="FF996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err="1" smtClean="0">
                <a:solidFill>
                  <a:schemeClr val="tx1"/>
                </a:solidFill>
              </a:rPr>
              <a:t>Implementing</a:t>
            </a:r>
            <a:r>
              <a:rPr lang="fr-BE" sz="1400" b="0" dirty="0" smtClean="0">
                <a:solidFill>
                  <a:schemeClr val="tx1"/>
                </a:solidFill>
              </a:rPr>
              <a:t> Partner - </a:t>
            </a:r>
            <a:r>
              <a:rPr lang="fr-BE" sz="1400" b="0" dirty="0" err="1" smtClean="0">
                <a:solidFill>
                  <a:schemeClr val="tx1"/>
                </a:solidFill>
              </a:rPr>
              <a:t>Contractor</a:t>
            </a:r>
            <a:endParaRPr lang="en-GB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127" y="698269"/>
            <a:ext cx="10324407" cy="5601382"/>
            <a:chOff x="0" y="116378"/>
            <a:chExt cx="12192000" cy="66146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0"/>
              <a:ext cx="12192000" cy="6604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116378"/>
              <a:ext cx="12192000" cy="432262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228000" y="2333395"/>
            <a:ext cx="1652386" cy="127727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fr-BE" sz="1100" b="0" dirty="0" smtClean="0">
              <a:solidFill>
                <a:srgbClr val="FFC000"/>
              </a:solidFill>
            </a:endParaRPr>
          </a:p>
          <a:p>
            <a:r>
              <a:rPr lang="fr-BE" sz="1100" b="0" dirty="0" smtClean="0"/>
              <a:t>1-View LFM</a:t>
            </a:r>
            <a:r>
              <a:rPr lang="en-GB" sz="1100" dirty="0" smtClean="0"/>
              <a:t>, current status, frequency of value reporting, timeline…</a:t>
            </a:r>
          </a:p>
          <a:p>
            <a:endParaRPr lang="fr-BE" sz="1100" b="0" dirty="0"/>
          </a:p>
          <a:p>
            <a:r>
              <a:rPr lang="fr-BE" sz="1100" dirty="0" smtClean="0"/>
              <a:t>2-Manage </a:t>
            </a:r>
            <a:r>
              <a:rPr lang="fr-BE" sz="1100" dirty="0" err="1" smtClean="0"/>
              <a:t>your</a:t>
            </a:r>
            <a:r>
              <a:rPr lang="fr-BE" sz="1100" dirty="0" smtClean="0"/>
              <a:t> LFM</a:t>
            </a:r>
            <a:endParaRPr lang="fr-BE" sz="1100" b="0" dirty="0" smtClean="0"/>
          </a:p>
        </p:txBody>
      </p:sp>
      <p:sp>
        <p:nvSpPr>
          <p:cNvPr id="10" name="Right Arrow 9"/>
          <p:cNvSpPr/>
          <p:nvPr/>
        </p:nvSpPr>
        <p:spPr>
          <a:xfrm rot="2898649">
            <a:off x="152623" y="2290791"/>
            <a:ext cx="701614" cy="500789"/>
          </a:xfrm>
          <a:prstGeom prst="rightArrow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dirty="0">
                <a:solidFill>
                  <a:schemeClr val="tx1"/>
                </a:solidFill>
              </a:rPr>
              <a:t>1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97975" y="1758971"/>
            <a:ext cx="1452868" cy="5577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3" name="Right Arrow 12"/>
          <p:cNvSpPr/>
          <p:nvPr/>
        </p:nvSpPr>
        <p:spPr>
          <a:xfrm rot="2898649">
            <a:off x="7984038" y="1565546"/>
            <a:ext cx="701614" cy="500789"/>
          </a:xfrm>
          <a:prstGeom prst="rightArrow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smtClean="0">
                <a:solidFill>
                  <a:schemeClr val="tx1"/>
                </a:solidFill>
              </a:rPr>
              <a:t>2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8454044" y="338325"/>
            <a:ext cx="3426342" cy="554441"/>
          </a:xfrm>
          <a:prstGeom prst="horizontalScroll">
            <a:avLst/>
          </a:prstGeom>
          <a:solidFill>
            <a:srgbClr val="FF996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err="1" smtClean="0">
                <a:solidFill>
                  <a:schemeClr val="tx1"/>
                </a:solidFill>
              </a:rPr>
              <a:t>Implementing</a:t>
            </a:r>
            <a:r>
              <a:rPr lang="fr-BE" sz="1400" b="0" dirty="0" smtClean="0">
                <a:solidFill>
                  <a:schemeClr val="tx1"/>
                </a:solidFill>
              </a:rPr>
              <a:t> Partner - </a:t>
            </a:r>
            <a:r>
              <a:rPr lang="fr-BE" sz="1400" b="0" dirty="0" err="1" smtClean="0">
                <a:solidFill>
                  <a:schemeClr val="tx1"/>
                </a:solidFill>
              </a:rPr>
              <a:t>Contractor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6716684" y="358111"/>
            <a:ext cx="1637218" cy="554441"/>
          </a:xfrm>
          <a:prstGeom prst="horizontalScroll">
            <a:avLst/>
          </a:prstGeom>
          <a:solidFill>
            <a:srgbClr val="B3CEE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err="1" smtClean="0">
                <a:solidFill>
                  <a:schemeClr val="tx1"/>
                </a:solidFill>
              </a:rPr>
              <a:t>Operational</a:t>
            </a:r>
            <a:r>
              <a:rPr lang="fr-BE" sz="1400" b="0" dirty="0" smtClean="0">
                <a:solidFill>
                  <a:schemeClr val="tx1"/>
                </a:solidFill>
              </a:rPr>
              <a:t> Manager</a:t>
            </a:r>
            <a:endParaRPr lang="en-GB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2449" y="755570"/>
            <a:ext cx="10577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103766"/>
                </a:solidFill>
              </a:rPr>
              <a:t>FTOP: one single entry point for all </a:t>
            </a:r>
            <a:r>
              <a:rPr lang="fr-BE" sz="2400" b="1" dirty="0" err="1" smtClean="0">
                <a:solidFill>
                  <a:srgbClr val="103766"/>
                </a:solidFill>
              </a:rPr>
              <a:t>external</a:t>
            </a:r>
            <a:r>
              <a:rPr lang="fr-BE" sz="2400" b="1" dirty="0" smtClean="0">
                <a:solidFill>
                  <a:srgbClr val="103766"/>
                </a:solidFill>
              </a:rPr>
              <a:t> </a:t>
            </a:r>
            <a:r>
              <a:rPr lang="fr-BE" sz="2400" b="1" dirty="0" err="1" smtClean="0">
                <a:solidFill>
                  <a:srgbClr val="103766"/>
                </a:solidFill>
              </a:rPr>
              <a:t>stakeholders</a:t>
            </a:r>
            <a:r>
              <a:rPr lang="fr-BE" sz="2800" b="1" dirty="0" smtClean="0">
                <a:solidFill>
                  <a:srgbClr val="103766"/>
                </a:solidFill>
              </a:rPr>
              <a:t>…</a:t>
            </a:r>
          </a:p>
          <a:p>
            <a:r>
              <a:rPr lang="fr-BE" sz="1600" b="1" dirty="0">
                <a:solidFill>
                  <a:srgbClr val="103766"/>
                </a:solidFill>
              </a:rPr>
              <a:t>Link: </a:t>
            </a:r>
            <a:r>
              <a:rPr lang="fr-BE" sz="1600" b="1" dirty="0">
                <a:solidFill>
                  <a:srgbClr val="103766"/>
                </a:solidFill>
                <a:hlinkClick r:id="rId2"/>
              </a:rPr>
              <a:t>https://</a:t>
            </a:r>
            <a:r>
              <a:rPr lang="fr-BE" sz="1600" b="1" dirty="0" smtClean="0">
                <a:solidFill>
                  <a:srgbClr val="103766"/>
                </a:solidFill>
                <a:hlinkClick r:id="rId2"/>
              </a:rPr>
              <a:t>ec.europa.eu/info/funding-tenders/opportunities/portal/screen/home</a:t>
            </a:r>
            <a:r>
              <a:rPr lang="fr-BE" sz="1600" b="1" dirty="0" smtClean="0">
                <a:solidFill>
                  <a:srgbClr val="103766"/>
                </a:solidFill>
              </a:rPr>
              <a:t> </a:t>
            </a:r>
            <a:endParaRPr lang="fr-BE" sz="1600" b="1" dirty="0">
              <a:solidFill>
                <a:srgbClr val="103766"/>
              </a:solidFill>
            </a:endParaRPr>
          </a:p>
          <a:p>
            <a:r>
              <a:rPr lang="fr-BE" sz="2800" b="1" dirty="0" smtClean="0">
                <a:solidFill>
                  <a:srgbClr val="103766"/>
                </a:solidFill>
              </a:rPr>
              <a:t> </a:t>
            </a:r>
            <a:endParaRPr lang="en-GB" sz="2800" b="1" dirty="0">
              <a:solidFill>
                <a:srgbClr val="103766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/>
          <a:stretch/>
        </p:blipFill>
        <p:spPr bwMode="auto">
          <a:xfrm>
            <a:off x="606829" y="1675068"/>
            <a:ext cx="9789984" cy="476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8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4" y="743510"/>
            <a:ext cx="11135071" cy="936625"/>
          </a:xfrm>
        </p:spPr>
        <p:txBody>
          <a:bodyPr/>
          <a:lstStyle/>
          <a:p>
            <a:r>
              <a:rPr lang="it-IT" dirty="0"/>
              <a:t>How to start </a:t>
            </a:r>
            <a:r>
              <a:rPr lang="it-IT" dirty="0" err="1"/>
              <a:t>using</a:t>
            </a:r>
            <a:r>
              <a:rPr lang="it-IT" dirty="0"/>
              <a:t> </a:t>
            </a:r>
            <a:r>
              <a:rPr lang="it-IT" dirty="0" smtClean="0"/>
              <a:t>OPSYS - </a:t>
            </a:r>
            <a:r>
              <a:rPr lang="it-IT" dirty="0" err="1" smtClean="0">
                <a:solidFill>
                  <a:srgbClr val="FF9966"/>
                </a:solidFill>
              </a:rPr>
              <a:t>Implementing</a:t>
            </a:r>
            <a:r>
              <a:rPr lang="it-IT" dirty="0" smtClean="0">
                <a:solidFill>
                  <a:srgbClr val="FF9966"/>
                </a:solidFill>
              </a:rPr>
              <a:t> </a:t>
            </a:r>
            <a:r>
              <a:rPr lang="it-IT" dirty="0" err="1" smtClean="0">
                <a:solidFill>
                  <a:srgbClr val="FF9966"/>
                </a:solidFill>
              </a:rPr>
              <a:t>Partners</a:t>
            </a:r>
            <a:r>
              <a:rPr lang="it-IT" dirty="0" smtClean="0">
                <a:solidFill>
                  <a:srgbClr val="FF9966"/>
                </a:solidFill>
              </a:rPr>
              <a:t> </a:t>
            </a:r>
            <a:endParaRPr lang="en-GB" dirty="0">
              <a:solidFill>
                <a:srgbClr val="FF99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146" y="1689083"/>
            <a:ext cx="10972800" cy="47631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1800" b="1" i="0" dirty="0" err="1" smtClean="0"/>
              <a:t>Step</a:t>
            </a:r>
            <a:r>
              <a:rPr lang="it-IT" sz="1800" b="1" i="0" dirty="0" smtClean="0"/>
              <a:t> 1: </a:t>
            </a:r>
            <a:r>
              <a:rPr lang="it-IT" sz="1800" b="1" i="0" dirty="0" err="1" smtClean="0"/>
              <a:t>Check</a:t>
            </a:r>
            <a:r>
              <a:rPr lang="it-IT" sz="1800" b="1" i="0" dirty="0" smtClean="0"/>
              <a:t> </a:t>
            </a:r>
            <a:r>
              <a:rPr lang="it-IT" sz="1800" b="1" i="0" dirty="0" err="1" smtClean="0"/>
              <a:t>your</a:t>
            </a:r>
            <a:r>
              <a:rPr lang="it-IT" sz="1800" b="1" i="0" dirty="0" smtClean="0"/>
              <a:t> e-mail with the link to </a:t>
            </a:r>
            <a:r>
              <a:rPr lang="it-IT" sz="1800" b="1" i="0" dirty="0" err="1" smtClean="0"/>
              <a:t>your</a:t>
            </a:r>
            <a:r>
              <a:rPr lang="it-IT" sz="1800" b="1" i="0" dirty="0" smtClean="0"/>
              <a:t> </a:t>
            </a:r>
            <a:r>
              <a:rPr lang="it-IT" sz="1800" b="1" i="0" dirty="0" err="1" smtClean="0"/>
              <a:t>Intervention</a:t>
            </a:r>
            <a:r>
              <a:rPr lang="it-IT" sz="1800" b="1" i="0" dirty="0" smtClean="0"/>
              <a:t>. </a:t>
            </a:r>
            <a:r>
              <a:rPr lang="it-IT" sz="1800" b="1" i="0" dirty="0" err="1" smtClean="0"/>
              <a:t>You</a:t>
            </a:r>
            <a:r>
              <a:rPr lang="it-IT" sz="1800" b="1" i="0" dirty="0" smtClean="0"/>
              <a:t> </a:t>
            </a:r>
            <a:r>
              <a:rPr lang="it-IT" sz="1800" b="1" i="0" dirty="0" err="1" smtClean="0"/>
              <a:t>receive</a:t>
            </a:r>
            <a:r>
              <a:rPr lang="it-IT" sz="1800" b="1" i="0" dirty="0" smtClean="0"/>
              <a:t> the </a:t>
            </a:r>
            <a:r>
              <a:rPr lang="it-IT" sz="1800" b="1" i="0" dirty="0" err="1" smtClean="0"/>
              <a:t>notification</a:t>
            </a:r>
            <a:r>
              <a:rPr lang="it-IT" sz="1800" b="1" i="0" dirty="0" smtClean="0"/>
              <a:t> in </a:t>
            </a:r>
            <a:r>
              <a:rPr lang="it-IT" sz="1800" b="1" i="0" dirty="0" err="1" smtClean="0"/>
              <a:t>your</a:t>
            </a:r>
            <a:r>
              <a:rPr lang="it-IT" sz="1800" b="1" i="0" dirty="0" smtClean="0"/>
              <a:t> mailbox</a:t>
            </a:r>
          </a:p>
          <a:p>
            <a:pPr marL="0" indent="0">
              <a:buNone/>
            </a:pPr>
            <a:endParaRPr lang="it-IT" sz="1800" b="1" i="0" dirty="0" smtClean="0"/>
          </a:p>
          <a:p>
            <a:pPr marL="0" indent="0">
              <a:buNone/>
            </a:pPr>
            <a:endParaRPr lang="it-IT" sz="1800" b="1" i="0" dirty="0"/>
          </a:p>
          <a:p>
            <a:pPr marL="0" indent="0">
              <a:buNone/>
            </a:pPr>
            <a:endParaRPr lang="it-IT" sz="1800" b="1" i="0" dirty="0" smtClean="0"/>
          </a:p>
          <a:p>
            <a:pPr marL="0" indent="0">
              <a:buNone/>
            </a:pPr>
            <a:endParaRPr lang="it-IT" sz="1800" b="1" i="0" dirty="0"/>
          </a:p>
          <a:p>
            <a:pPr marL="0" indent="0">
              <a:buNone/>
            </a:pPr>
            <a:endParaRPr lang="it-IT" sz="1800" b="1" i="0" dirty="0" smtClean="0"/>
          </a:p>
          <a:p>
            <a:pPr marL="0" indent="0">
              <a:buNone/>
            </a:pPr>
            <a:endParaRPr lang="it-IT" sz="1800" b="1" i="0" dirty="0"/>
          </a:p>
          <a:p>
            <a:pPr marL="0" indent="0">
              <a:buNone/>
            </a:pPr>
            <a:endParaRPr lang="it-IT" sz="1800" b="1" i="0" dirty="0" smtClean="0"/>
          </a:p>
          <a:p>
            <a:pPr marL="0" indent="0">
              <a:buNone/>
            </a:pPr>
            <a:endParaRPr lang="it-IT" sz="1800" b="1" i="0" dirty="0"/>
          </a:p>
          <a:p>
            <a:pPr marL="0" indent="0">
              <a:buNone/>
            </a:pPr>
            <a:endParaRPr lang="it-IT" sz="1800" b="1" i="0" dirty="0" smtClean="0"/>
          </a:p>
          <a:p>
            <a:pPr marL="0" indent="0">
              <a:buNone/>
            </a:pPr>
            <a:endParaRPr lang="it-IT" sz="1800" b="1" i="0" dirty="0" smtClean="0"/>
          </a:p>
          <a:p>
            <a:pPr marL="0" indent="0">
              <a:buNone/>
            </a:pPr>
            <a:endParaRPr lang="it-IT" sz="1800" b="1" i="0" dirty="0"/>
          </a:p>
          <a:p>
            <a:pPr marL="0" indent="0">
              <a:buNone/>
            </a:pPr>
            <a:endParaRPr lang="it-IT" sz="1800" b="1" i="0" dirty="0" smtClean="0"/>
          </a:p>
          <a:p>
            <a:pPr marL="0" indent="0">
              <a:buNone/>
            </a:pPr>
            <a:r>
              <a:rPr lang="it-IT" sz="1800" b="1" i="0" dirty="0" err="1" smtClean="0"/>
              <a:t>Step</a:t>
            </a:r>
            <a:r>
              <a:rPr lang="it-IT" sz="1800" b="1" i="0" dirty="0" smtClean="0"/>
              <a:t> </a:t>
            </a:r>
            <a:r>
              <a:rPr lang="it-IT" sz="1800" b="1" i="0" dirty="0"/>
              <a:t>2: Click on the link and </a:t>
            </a:r>
            <a:r>
              <a:rPr lang="it-IT" sz="1800" b="1" i="0" dirty="0" err="1"/>
              <a:t>enter</a:t>
            </a:r>
            <a:r>
              <a:rPr lang="it-IT" sz="1800" b="1" i="0" dirty="0"/>
              <a:t> the </a:t>
            </a:r>
            <a:r>
              <a:rPr lang="it-IT" sz="1800" b="1" i="0" dirty="0" err="1"/>
              <a:t>Results</a:t>
            </a:r>
            <a:r>
              <a:rPr lang="it-IT" sz="1800" b="1" i="0" dirty="0"/>
              <a:t> </a:t>
            </a:r>
            <a:r>
              <a:rPr lang="it-IT" sz="1800" b="1" i="0" dirty="0" err="1"/>
              <a:t>portal</a:t>
            </a:r>
            <a:r>
              <a:rPr lang="it-IT" sz="1800" b="1" i="0" dirty="0"/>
              <a:t>. </a:t>
            </a:r>
            <a:r>
              <a:rPr lang="it-IT" sz="1800" b="1" i="0" dirty="0" err="1"/>
              <a:t>Check</a:t>
            </a:r>
            <a:r>
              <a:rPr lang="it-IT" sz="1800" b="1" i="0" dirty="0"/>
              <a:t> </a:t>
            </a:r>
            <a:r>
              <a:rPr lang="it-IT" sz="1800" b="1" i="0" dirty="0" err="1"/>
              <a:t>your</a:t>
            </a:r>
            <a:r>
              <a:rPr lang="it-IT" sz="1800" b="1" i="0" dirty="0"/>
              <a:t> portfolio of </a:t>
            </a:r>
            <a:r>
              <a:rPr lang="it-IT" sz="1800" b="1" i="0" dirty="0" err="1"/>
              <a:t>interventions</a:t>
            </a:r>
            <a:r>
              <a:rPr lang="it-IT" sz="1800" b="1" i="0" dirty="0"/>
              <a:t>. </a:t>
            </a:r>
            <a:br>
              <a:rPr lang="it-IT" sz="1800" b="1" i="0" dirty="0"/>
            </a:br>
            <a:endParaRPr lang="it-IT" sz="1800" b="1" i="0" dirty="0"/>
          </a:p>
          <a:p>
            <a:pPr marL="0" indent="0">
              <a:buNone/>
            </a:pPr>
            <a:r>
              <a:rPr lang="it-IT" sz="1800" b="1" i="0" u="sng" dirty="0"/>
              <a:t>OR</a:t>
            </a:r>
            <a:r>
              <a:rPr lang="it-IT" sz="1800" b="1" i="0" dirty="0"/>
              <a:t> </a:t>
            </a:r>
          </a:p>
          <a:p>
            <a:pPr marL="0" indent="0">
              <a:buNone/>
            </a:pPr>
            <a:endParaRPr lang="en-US" sz="1400" i="0" dirty="0"/>
          </a:p>
          <a:p>
            <a:pPr marL="0" indent="0">
              <a:buNone/>
            </a:pPr>
            <a:r>
              <a:rPr lang="it-IT" sz="1800" b="1" i="0" dirty="0" err="1"/>
              <a:t>Step</a:t>
            </a:r>
            <a:r>
              <a:rPr lang="it-IT" sz="1800" b="1" i="0" dirty="0"/>
              <a:t> 3: </a:t>
            </a:r>
            <a:r>
              <a:rPr lang="en-US" sz="1800" b="1" i="0" dirty="0"/>
              <a:t>you can add other Implementing Partners/Experts. </a:t>
            </a:r>
          </a:p>
          <a:p>
            <a:pPr marL="0" indent="0">
              <a:buNone/>
            </a:pPr>
            <a:endParaRPr lang="it-IT" sz="1800" b="1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591" y="2441430"/>
            <a:ext cx="7689359" cy="267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4" y="743510"/>
            <a:ext cx="11135071" cy="936625"/>
          </a:xfrm>
        </p:spPr>
        <p:txBody>
          <a:bodyPr/>
          <a:lstStyle/>
          <a:p>
            <a:r>
              <a:rPr lang="it-IT" dirty="0"/>
              <a:t>How to start </a:t>
            </a:r>
            <a:r>
              <a:rPr lang="it-IT" dirty="0" err="1"/>
              <a:t>using</a:t>
            </a:r>
            <a:r>
              <a:rPr lang="it-IT" dirty="0"/>
              <a:t> </a:t>
            </a:r>
            <a:r>
              <a:rPr lang="it-IT" dirty="0" smtClean="0"/>
              <a:t>OPSYS - </a:t>
            </a:r>
            <a:r>
              <a:rPr lang="it-IT" dirty="0" err="1" smtClean="0">
                <a:solidFill>
                  <a:srgbClr val="FF9966"/>
                </a:solidFill>
              </a:rPr>
              <a:t>Implementing</a:t>
            </a:r>
            <a:r>
              <a:rPr lang="it-IT" dirty="0" smtClean="0">
                <a:solidFill>
                  <a:srgbClr val="FF9966"/>
                </a:solidFill>
              </a:rPr>
              <a:t> </a:t>
            </a:r>
            <a:r>
              <a:rPr lang="it-IT" dirty="0" err="1" smtClean="0">
                <a:solidFill>
                  <a:srgbClr val="FF9966"/>
                </a:solidFill>
              </a:rPr>
              <a:t>Partners</a:t>
            </a:r>
            <a:r>
              <a:rPr lang="it-IT" dirty="0" smtClean="0">
                <a:solidFill>
                  <a:srgbClr val="FF9966"/>
                </a:solidFill>
              </a:rPr>
              <a:t> </a:t>
            </a:r>
            <a:endParaRPr lang="en-GB" dirty="0">
              <a:solidFill>
                <a:srgbClr val="FF99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146" y="1689083"/>
            <a:ext cx="10972800" cy="47631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i="0" dirty="0"/>
          </a:p>
          <a:p>
            <a:pPr marL="0" indent="0">
              <a:buNone/>
            </a:pPr>
            <a:r>
              <a:rPr lang="en-US" sz="1800" b="1" i="0" dirty="0" smtClean="0"/>
              <a:t>Step 4: Create or edit the </a:t>
            </a:r>
            <a:r>
              <a:rPr lang="en-US" sz="1800" b="1" i="0" dirty="0" err="1" smtClean="0"/>
              <a:t>logframe</a:t>
            </a:r>
            <a:endParaRPr lang="en-US" sz="1800" b="1" i="0" dirty="0"/>
          </a:p>
          <a:p>
            <a:pPr marL="0" lvl="0" indent="0">
              <a:buNone/>
            </a:pPr>
            <a:r>
              <a:rPr lang="en-US" sz="1400" i="0" dirty="0" smtClean="0"/>
              <a:t>You can now start encoding the </a:t>
            </a:r>
            <a:r>
              <a:rPr lang="en-US" sz="1400" i="0" dirty="0" err="1" smtClean="0"/>
              <a:t>logframe</a:t>
            </a:r>
            <a:r>
              <a:rPr lang="en-US" sz="1400" i="0" dirty="0" smtClean="0"/>
              <a:t> or edit the one created by the Operational Manager. </a:t>
            </a:r>
            <a:endParaRPr lang="en-US" sz="1400" i="0" dirty="0"/>
          </a:p>
          <a:p>
            <a:pPr marL="0" lvl="0" indent="0">
              <a:buNone/>
            </a:pPr>
            <a:endParaRPr lang="en-US" sz="1800" b="1" i="0" dirty="0" smtClean="0"/>
          </a:p>
          <a:p>
            <a:pPr marL="0" lvl="0" indent="0">
              <a:buNone/>
            </a:pPr>
            <a:r>
              <a:rPr lang="en-US" sz="1800" b="1" i="0" dirty="0" smtClean="0"/>
              <a:t>Step 5: Submit the </a:t>
            </a:r>
            <a:r>
              <a:rPr lang="en-US" sz="1800" b="1" i="0" dirty="0" err="1" smtClean="0"/>
              <a:t>logframe</a:t>
            </a:r>
            <a:r>
              <a:rPr lang="en-US" sz="1800" b="1" i="0" dirty="0" smtClean="0"/>
              <a:t> for revision and approval</a:t>
            </a:r>
          </a:p>
          <a:p>
            <a:pPr marL="0" lvl="0" indent="0">
              <a:buNone/>
            </a:pPr>
            <a:r>
              <a:rPr lang="en-US" sz="1400" i="0" dirty="0" smtClean="0"/>
              <a:t>Once you have finished encoding the </a:t>
            </a:r>
            <a:r>
              <a:rPr lang="en-US" sz="1400" i="0" dirty="0" err="1" smtClean="0"/>
              <a:t>logframe</a:t>
            </a:r>
            <a:r>
              <a:rPr lang="en-US" sz="1400" i="0" dirty="0" smtClean="0"/>
              <a:t>, you have to send it to your Operational Manager for approval. The </a:t>
            </a:r>
            <a:r>
              <a:rPr lang="en-US" sz="1400" i="0" dirty="0"/>
              <a:t>Operational Manager </a:t>
            </a:r>
            <a:r>
              <a:rPr lang="en-US" sz="1400" i="0" dirty="0" smtClean="0"/>
              <a:t>can ask you to review the </a:t>
            </a:r>
            <a:r>
              <a:rPr lang="en-US" sz="1400" i="0" dirty="0" err="1" smtClean="0"/>
              <a:t>logframe</a:t>
            </a:r>
            <a:r>
              <a:rPr lang="en-US" sz="1400" i="0" dirty="0"/>
              <a:t>.</a:t>
            </a:r>
            <a:r>
              <a:rPr lang="en-US" sz="1400" i="0" dirty="0" smtClean="0"/>
              <a:t> </a:t>
            </a:r>
          </a:p>
          <a:p>
            <a:pPr marL="0" lvl="0" indent="0">
              <a:buNone/>
            </a:pPr>
            <a:endParaRPr lang="en-US" sz="1800" b="1" i="0" dirty="0" smtClean="0"/>
          </a:p>
          <a:p>
            <a:pPr marL="0" lvl="0" indent="0">
              <a:buNone/>
            </a:pPr>
            <a:r>
              <a:rPr lang="en-US" sz="1800" b="1" i="0" dirty="0" smtClean="0"/>
              <a:t>Step 6: Add and submit current values</a:t>
            </a:r>
          </a:p>
          <a:p>
            <a:pPr marL="0" lvl="0" indent="0">
              <a:buNone/>
            </a:pPr>
            <a:r>
              <a:rPr lang="en-US" sz="1400" i="0" dirty="0" smtClean="0"/>
              <a:t>When the </a:t>
            </a:r>
            <a:r>
              <a:rPr lang="en-US" sz="1400" i="0" dirty="0" err="1" smtClean="0"/>
              <a:t>logframe</a:t>
            </a:r>
            <a:r>
              <a:rPr lang="en-US" sz="1400" i="0" dirty="0" smtClean="0"/>
              <a:t> has been approved (status must be “Approved”), you can add the current values and submit them to the </a:t>
            </a:r>
            <a:r>
              <a:rPr lang="en-US" sz="1400" i="0" dirty="0"/>
              <a:t>Operational Manager. The Operational Manager can </a:t>
            </a:r>
            <a:r>
              <a:rPr lang="en-US" sz="1400" i="0" dirty="0" smtClean="0"/>
              <a:t>request the revision of </a:t>
            </a:r>
            <a:r>
              <a:rPr lang="en-US" sz="1400" i="0" dirty="0"/>
              <a:t>the values submitted</a:t>
            </a:r>
            <a:r>
              <a:rPr lang="en-US" sz="1400" i="0" dirty="0" smtClean="0"/>
              <a:t>. </a:t>
            </a:r>
            <a:endParaRPr lang="en-US" sz="1800" b="1" i="0" dirty="0" smtClean="0"/>
          </a:p>
        </p:txBody>
      </p:sp>
    </p:spTree>
    <p:extLst>
      <p:ext uri="{BB962C8B-B14F-4D97-AF65-F5344CB8AC3E}">
        <p14:creationId xmlns:p14="http://schemas.microsoft.com/office/powerpoint/2010/main" val="4844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i="0" dirty="0"/>
              <a:t>Introduction to OPSYS </a:t>
            </a:r>
            <a:r>
              <a:rPr lang="en-US" i="0" dirty="0" smtClean="0"/>
              <a:t>: </a:t>
            </a:r>
            <a:r>
              <a:rPr lang="en-US" i="0" dirty="0"/>
              <a:t>What is OPSYS? OPSYS Global </a:t>
            </a:r>
            <a:r>
              <a:rPr lang="en-US" i="0" dirty="0" smtClean="0"/>
              <a:t>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i="0" dirty="0" smtClean="0"/>
              <a:t>Results </a:t>
            </a:r>
            <a:r>
              <a:rPr lang="en-US" i="0" dirty="0"/>
              <a:t>and Monitoring: Key Functionalities and </a:t>
            </a:r>
            <a:r>
              <a:rPr lang="en-US" i="0" dirty="0" smtClean="0"/>
              <a:t>Milestones</a:t>
            </a:r>
          </a:p>
          <a:p>
            <a:pPr marL="457200" indent="-457200">
              <a:buFont typeface="+mj-lt"/>
              <a:buAutoNum type="arabicPeriod"/>
            </a:pPr>
            <a:r>
              <a:rPr lang="en-US" i="0" dirty="0" smtClean="0"/>
              <a:t>Contracts and Procurement: </a:t>
            </a:r>
            <a:r>
              <a:rPr lang="en-US" i="0" dirty="0"/>
              <a:t>Key Functionalities and </a:t>
            </a:r>
            <a:r>
              <a:rPr lang="en-US" i="0" dirty="0" smtClean="0"/>
              <a:t>Milestones</a:t>
            </a:r>
          </a:p>
          <a:p>
            <a:pPr marL="457200" indent="-457200">
              <a:buFont typeface="+mj-lt"/>
              <a:buAutoNum type="arabicPeriod"/>
            </a:pPr>
            <a:r>
              <a:rPr lang="en-US" i="0" dirty="0" smtClean="0"/>
              <a:t>Presentation </a:t>
            </a:r>
            <a:r>
              <a:rPr lang="en-US" i="0" dirty="0"/>
              <a:t>of Change Management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552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076" y="2479590"/>
            <a:ext cx="10363200" cy="1342768"/>
          </a:xfrm>
        </p:spPr>
        <p:txBody>
          <a:bodyPr/>
          <a:lstStyle/>
          <a:p>
            <a:r>
              <a:rPr lang="en-GB" sz="3600" dirty="0"/>
              <a:t>Contract and Procurement</a:t>
            </a:r>
          </a:p>
        </p:txBody>
      </p:sp>
    </p:spTree>
    <p:extLst>
      <p:ext uri="{BB962C8B-B14F-4D97-AF65-F5344CB8AC3E}">
        <p14:creationId xmlns:p14="http://schemas.microsoft.com/office/powerpoint/2010/main" val="1819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7" y="926485"/>
            <a:ext cx="6892926" cy="566738"/>
          </a:xfrm>
        </p:spPr>
        <p:txBody>
          <a:bodyPr/>
          <a:lstStyle/>
          <a:p>
            <a:pPr marL="0" indent="0"/>
            <a:r>
              <a:rPr lang="en-GB" dirty="0" smtClean="0"/>
              <a:t>Contract and procurement Key </a:t>
            </a:r>
            <a:r>
              <a:rPr lang="en-GB" dirty="0"/>
              <a:t>Functionalities </a:t>
            </a:r>
            <a:endParaRPr lang="en-GB" sz="1800" dirty="0"/>
          </a:p>
        </p:txBody>
      </p:sp>
      <p:sp>
        <p:nvSpPr>
          <p:cNvPr id="34" name="Rounded Rectangle 33"/>
          <p:cNvSpPr/>
          <p:nvPr/>
        </p:nvSpPr>
        <p:spPr bwMode="auto">
          <a:xfrm>
            <a:off x="728645" y="1646338"/>
            <a:ext cx="1673911" cy="4773646"/>
          </a:xfrm>
          <a:prstGeom prst="roundRect">
            <a:avLst>
              <a:gd name="adj" fmla="val 2381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175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175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Keeps up to </a:t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date the </a:t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forecasting </a:t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plan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For </a:t>
            </a:r>
            <a:r>
              <a:rPr kumimoji="0" lang="en-GB" sz="11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other procedures than </a:t>
            </a:r>
            <a:r>
              <a:rPr kumimoji="0" lang="en-GB" sz="11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SIEA :</a:t>
            </a:r>
            <a:endParaRPr kumimoji="0" lang="en-GB" sz="1100" b="0" i="1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175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175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ublishes prior information </a:t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notice </a:t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/ contract </a:t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notice</a:t>
            </a:r>
          </a:p>
          <a:p>
            <a:pPr marL="3175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175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175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Submits</a:t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application</a:t>
            </a:r>
          </a:p>
          <a:p>
            <a:pPr marL="3175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175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175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valuates </a:t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</a:t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draws-up</a:t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shortlist</a:t>
            </a:r>
          </a:p>
          <a:p>
            <a:pPr marL="174625" marR="0" lvl="0" indent="-1714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6319" y="1643957"/>
            <a:ext cx="288000" cy="252000"/>
          </a:xfrm>
          <a:prstGeom prst="ellipse">
            <a:avLst/>
          </a:prstGeom>
          <a:solidFill>
            <a:srgbClr val="0044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8540172" y="4500920"/>
            <a:ext cx="2916000" cy="1919064"/>
            <a:chOff x="8540172" y="4500920"/>
            <a:chExt cx="2916000" cy="1919064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8540172" y="4500920"/>
              <a:ext cx="2916000" cy="1919064"/>
            </a:xfrm>
            <a:prstGeom prst="roundRect">
              <a:avLst>
                <a:gd name="adj" fmla="val 2381"/>
              </a:avLst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C7BC7"/>
                </a:gs>
              </a:gsLst>
              <a:lin ang="16200000" scaled="0"/>
            </a:gradFill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72000" tIns="72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1165225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Manage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the 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implementation</a:t>
              </a: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20000"/>
                    <a:lumOff val="8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Invoice and payment are processed in OPSYS and sent to ABAC</a:t>
              </a: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Contractor or EC can initiate an amendment</a:t>
              </a: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Deliverables are managed and archived</a:t>
              </a: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Progress is monitored</a:t>
              </a: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Expenditure Verification report are managed</a:t>
              </a: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Closure is performed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20000"/>
                    <a:lumOff val="8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20000"/>
                    <a:lumOff val="8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20000"/>
                    <a:lumOff val="8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  <a:p>
              <a:pPr marL="1165225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838515" y="4570618"/>
              <a:ext cx="841035" cy="468000"/>
              <a:chOff x="8842082" y="4675393"/>
              <a:chExt cx="841035" cy="468000"/>
            </a:xfrm>
          </p:grpSpPr>
          <p:pic>
            <p:nvPicPr>
              <p:cNvPr id="29" name="Picture 4" descr="Image associée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30" t="9015" r="13277" b="12026"/>
              <a:stretch/>
            </p:blipFill>
            <p:spPr bwMode="auto">
              <a:xfrm>
                <a:off x="8842082" y="4675393"/>
                <a:ext cx="495170" cy="468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6" descr="Image associée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89" r="15656" b="9642"/>
              <a:stretch/>
            </p:blipFill>
            <p:spPr bwMode="auto">
              <a:xfrm>
                <a:off x="9337252" y="4675393"/>
                <a:ext cx="345865" cy="468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Oval 36"/>
            <p:cNvSpPr/>
            <p:nvPr/>
          </p:nvSpPr>
          <p:spPr>
            <a:xfrm>
              <a:off x="8540172" y="4500920"/>
              <a:ext cx="288000" cy="252000"/>
            </a:xfrm>
            <a:prstGeom prst="ellipse">
              <a:avLst/>
            </a:prstGeom>
            <a:solidFill>
              <a:srgbClr val="00449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10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03800" y="4500920"/>
            <a:ext cx="2916000" cy="1919064"/>
            <a:chOff x="2503800" y="4500920"/>
            <a:chExt cx="2916000" cy="1919064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2503800" y="4500920"/>
              <a:ext cx="2916000" cy="1919064"/>
            </a:xfrm>
            <a:prstGeom prst="roundRect">
              <a:avLst>
                <a:gd name="adj" fmla="val 2381"/>
              </a:avLst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C7BC7"/>
                </a:gs>
              </a:gsLst>
              <a:lin ang="16200000" scaled="0"/>
            </a:gradFill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36000" tIns="180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898525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S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ubmits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an 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offer</a:t>
              </a:r>
            </a:p>
            <a:p>
              <a:pPr marL="898525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  <a:p>
              <a:pPr marL="266700" marR="0" lvl="0" indent="-85725" algn="l" defTabSz="914400" rtl="0" eaLnBrk="1" fontAlgn="base" latinLnBrk="0" hangingPunct="1">
                <a:lnSpc>
                  <a:spcPct val="100000"/>
                </a:lnSpc>
                <a:spcBef>
                  <a:spcPts val="9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Offer is prepared with structured data</a:t>
              </a:r>
            </a:p>
            <a:p>
              <a:pPr marL="266700" marR="0" lvl="0" indent="-85725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System provide guidance to the user</a:t>
              </a:r>
            </a:p>
            <a:p>
              <a:pPr marL="266700" marR="0" lvl="0" indent="-85725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Data are encrypted for security reasons</a:t>
              </a:r>
            </a:p>
            <a:p>
              <a:pPr marL="266700" marR="0" lvl="0" indent="-85725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A clock indicates the time remaining before deadline for submission</a:t>
              </a:r>
            </a:p>
            <a:p>
              <a:pPr marL="266700" marR="0" lvl="0" indent="-85725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In parallel of the submission, EC can monitor the submission progress</a:t>
              </a:r>
            </a:p>
            <a:p>
              <a:pPr marL="180975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pic>
          <p:nvPicPr>
            <p:cNvPr id="26" name="Picture 6" descr="Image associé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89" r="15656" b="9642"/>
            <a:stretch/>
          </p:blipFill>
          <p:spPr bwMode="auto">
            <a:xfrm>
              <a:off x="2879429" y="4546372"/>
              <a:ext cx="396000" cy="5358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Oval 39"/>
            <p:cNvSpPr/>
            <p:nvPr/>
          </p:nvSpPr>
          <p:spPr>
            <a:xfrm>
              <a:off x="2503800" y="4500920"/>
              <a:ext cx="288000" cy="252000"/>
            </a:xfrm>
            <a:prstGeom prst="ellipse">
              <a:avLst/>
            </a:prstGeom>
            <a:solidFill>
              <a:srgbClr val="00449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533956" y="4500920"/>
            <a:ext cx="2916000" cy="1919064"/>
            <a:chOff x="5533956" y="4500920"/>
            <a:chExt cx="2916000" cy="1919064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5533956" y="4500920"/>
              <a:ext cx="2916000" cy="1919064"/>
            </a:xfrm>
            <a:prstGeom prst="roundRect">
              <a:avLst>
                <a:gd name="adj" fmla="val 2381"/>
              </a:avLst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C7BC7"/>
                </a:gs>
              </a:gsLst>
              <a:lin ang="16200000" scaled="0"/>
            </a:gradFill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72000" tIns="180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982663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Evaluates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the 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offers</a:t>
              </a:r>
            </a:p>
            <a:p>
              <a:pPr marL="982663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  <a:p>
              <a:pPr marL="377825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O</a:t>
              </a: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pening session is performed</a:t>
              </a: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Offers are decrypted</a:t>
              </a: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The evaluation grid are filled</a:t>
              </a: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Evaluation report is uploaded</a:t>
              </a: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Ranking of offers is encoded</a:t>
              </a: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Awarding letters are prepared</a:t>
              </a: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  <a:p>
              <a:pPr marL="3175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pic>
          <p:nvPicPr>
            <p:cNvPr id="32" name="Picture 8" descr="Image associé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6720" y="4593997"/>
              <a:ext cx="674999" cy="46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Oval 40"/>
            <p:cNvSpPr/>
            <p:nvPr/>
          </p:nvSpPr>
          <p:spPr>
            <a:xfrm>
              <a:off x="5533956" y="4500920"/>
              <a:ext cx="288000" cy="252000"/>
            </a:xfrm>
            <a:prstGeom prst="ellipse">
              <a:avLst/>
            </a:prstGeom>
            <a:solidFill>
              <a:srgbClr val="00449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endPara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533227" y="1662696"/>
            <a:ext cx="2916729" cy="1876968"/>
            <a:chOff x="5533227" y="1662696"/>
            <a:chExt cx="2916729" cy="1876968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5533956" y="1667456"/>
              <a:ext cx="2916000" cy="1872208"/>
            </a:xfrm>
            <a:prstGeom prst="roundRect">
              <a:avLst>
                <a:gd name="adj" fmla="val 2381"/>
              </a:avLst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C7BC7"/>
                </a:gs>
              </a:gsLst>
              <a:lin ang="16200000" scaled="0"/>
            </a:gradFill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72000" tIns="180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898525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P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repares contract</a:t>
              </a:r>
            </a:p>
            <a:p>
              <a:pPr marL="808038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  <a:p>
              <a:pPr marL="263525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Structured data of the draft are reviewed</a:t>
              </a: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Commitment Level 2 if allocated on Level(s) 1</a:t>
              </a: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Draft contract is generated by the system with the structured data and with document of the preparation and submission</a:t>
              </a: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Contractor is asked to confirm availability of key experts (in case of service contract)</a:t>
              </a:r>
            </a:p>
          </p:txBody>
        </p:sp>
        <p:pic>
          <p:nvPicPr>
            <p:cNvPr id="22" name="Picture 4" descr="Image associé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0" t="9015" r="13277" b="12026"/>
            <a:stretch/>
          </p:blipFill>
          <p:spPr bwMode="auto">
            <a:xfrm>
              <a:off x="5876720" y="1760164"/>
              <a:ext cx="495170" cy="46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Oval 42"/>
            <p:cNvSpPr/>
            <p:nvPr/>
          </p:nvSpPr>
          <p:spPr>
            <a:xfrm>
              <a:off x="5533227" y="1662696"/>
              <a:ext cx="288000" cy="252000"/>
            </a:xfrm>
            <a:prstGeom prst="ellipse">
              <a:avLst/>
            </a:prstGeom>
            <a:solidFill>
              <a:srgbClr val="00449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540172" y="1662696"/>
            <a:ext cx="2916000" cy="1876968"/>
            <a:chOff x="8540172" y="1662696"/>
            <a:chExt cx="2916000" cy="1876968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8540172" y="1667456"/>
              <a:ext cx="2916000" cy="1872208"/>
            </a:xfrm>
            <a:prstGeom prst="roundRect">
              <a:avLst>
                <a:gd name="adj" fmla="val 2381"/>
              </a:avLst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C7BC7"/>
                </a:gs>
              </a:gsLst>
              <a:lin ang="16200000" scaled="0"/>
            </a:gradFill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72000" tIns="180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1165225" marR="0" lvl="0" indent="0" algn="l" defTabSz="898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Sign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the 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contract</a:t>
              </a:r>
            </a:p>
            <a:p>
              <a:pPr marL="1074738" marR="0" lvl="0" indent="0" algn="l" defTabSz="898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20000"/>
                    <a:lumOff val="8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Commitment Level 2 is validated in ABAC</a:t>
              </a: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Contractor electronically signs the contract</a:t>
              </a:r>
            </a:p>
            <a:p>
              <a:pPr marL="182563" marR="0" lvl="0" indent="-904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EC </a:t>
              </a: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electronically signs the </a:t>
              </a: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contract</a:t>
              </a:r>
            </a:p>
            <a:p>
              <a:pPr marL="92075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20000"/>
                    <a:lumOff val="8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  <a:p>
              <a:pPr marL="92075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The contract enters into force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838515" y="1760164"/>
              <a:ext cx="841035" cy="468000"/>
              <a:chOff x="8868540" y="1857974"/>
              <a:chExt cx="841035" cy="468000"/>
            </a:xfrm>
          </p:grpSpPr>
          <p:pic>
            <p:nvPicPr>
              <p:cNvPr id="24" name="Picture 4" descr="Image associée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30" t="9015" r="13277" b="12026"/>
              <a:stretch/>
            </p:blipFill>
            <p:spPr bwMode="auto">
              <a:xfrm>
                <a:off x="8868540" y="1857974"/>
                <a:ext cx="495170" cy="468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 descr="Image associée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89" r="15656" b="9642"/>
              <a:stretch/>
            </p:blipFill>
            <p:spPr bwMode="auto">
              <a:xfrm>
                <a:off x="9363710" y="1857974"/>
                <a:ext cx="345865" cy="468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Oval 43"/>
            <p:cNvSpPr/>
            <p:nvPr/>
          </p:nvSpPr>
          <p:spPr>
            <a:xfrm>
              <a:off x="8540172" y="1662696"/>
              <a:ext cx="288000" cy="252000"/>
            </a:xfrm>
            <a:prstGeom prst="ellipse">
              <a:avLst/>
            </a:prstGeom>
            <a:solidFill>
              <a:srgbClr val="00449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46" name="Picture 4" descr="Image associé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9015" r="13277" b="12026"/>
          <a:stretch/>
        </p:blipFill>
        <p:spPr bwMode="auto">
          <a:xfrm>
            <a:off x="782552" y="2096458"/>
            <a:ext cx="495170" cy="4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Image associé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9015" r="13277" b="12026"/>
          <a:stretch/>
        </p:blipFill>
        <p:spPr bwMode="auto">
          <a:xfrm>
            <a:off x="782552" y="3764622"/>
            <a:ext cx="495170" cy="4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Image associé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15656" b="9642"/>
          <a:stretch/>
        </p:blipFill>
        <p:spPr bwMode="auto">
          <a:xfrm>
            <a:off x="782547" y="4761985"/>
            <a:ext cx="345865" cy="4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Image associé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46" y="5660994"/>
            <a:ext cx="674999" cy="4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ounded Rectangle 51"/>
          <p:cNvSpPr/>
          <p:nvPr/>
        </p:nvSpPr>
        <p:spPr>
          <a:xfrm>
            <a:off x="8074672" y="315772"/>
            <a:ext cx="4046845" cy="1101001"/>
          </a:xfrm>
          <a:prstGeom prst="roundRect">
            <a:avLst>
              <a:gd name="adj" fmla="val 9863"/>
            </a:avLst>
          </a:prstGeom>
          <a:solidFill>
            <a:schemeClr val="bg1">
              <a:lumMod val="95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3" name="Picture 4" descr="Image associé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9015" r="13277" b="12026"/>
          <a:stretch/>
        </p:blipFill>
        <p:spPr bwMode="auto">
          <a:xfrm>
            <a:off x="9237250" y="376487"/>
            <a:ext cx="495170" cy="4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itle 1"/>
          <p:cNvSpPr txBox="1">
            <a:spLocks/>
          </p:cNvSpPr>
          <p:nvPr/>
        </p:nvSpPr>
        <p:spPr bwMode="auto">
          <a:xfrm>
            <a:off x="8961455" y="923562"/>
            <a:ext cx="104676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European </a:t>
            </a:r>
          </a:p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Commission</a:t>
            </a:r>
          </a:p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(OIA / OVA / FIA / FVA / AO)</a:t>
            </a:r>
            <a:endParaRPr kumimoji="0" lang="en-GB" sz="5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55" name="Picture 6" descr="Image associé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15656" b="9642"/>
          <a:stretch/>
        </p:blipFill>
        <p:spPr bwMode="auto">
          <a:xfrm>
            <a:off x="10303456" y="376487"/>
            <a:ext cx="345865" cy="4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itle 1"/>
          <p:cNvSpPr txBox="1">
            <a:spLocks/>
          </p:cNvSpPr>
          <p:nvPr/>
        </p:nvSpPr>
        <p:spPr bwMode="auto">
          <a:xfrm>
            <a:off x="9924795" y="923562"/>
            <a:ext cx="1103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B6C1D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Contractor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CB6C1D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57" name="Picture 8" descr="Image associé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545" y="376487"/>
            <a:ext cx="674999" cy="46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itle 1"/>
          <p:cNvSpPr txBox="1">
            <a:spLocks/>
          </p:cNvSpPr>
          <p:nvPr/>
        </p:nvSpPr>
        <p:spPr bwMode="auto">
          <a:xfrm>
            <a:off x="11067342" y="923562"/>
            <a:ext cx="963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358775" indent="-358775" algn="ctr" fontAlgn="base">
              <a:spcBef>
                <a:spcPct val="0"/>
              </a:spcBef>
              <a:spcAft>
                <a:spcPct val="0"/>
              </a:spcAft>
              <a:defRPr sz="1600" b="1" kern="0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Evaluation </a:t>
            </a: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Committee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3058" y="376487"/>
            <a:ext cx="472939" cy="468000"/>
          </a:xfrm>
          <a:prstGeom prst="rect">
            <a:avLst/>
          </a:prstGeom>
          <a:noFill/>
        </p:spPr>
      </p:pic>
      <p:sp>
        <p:nvSpPr>
          <p:cNvPr id="59" name="Title 1"/>
          <p:cNvSpPr txBox="1">
            <a:spLocks/>
          </p:cNvSpPr>
          <p:nvPr/>
        </p:nvSpPr>
        <p:spPr bwMode="auto">
          <a:xfrm>
            <a:off x="8200148" y="923562"/>
            <a:ext cx="618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33176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OPSYS</a:t>
            </a:r>
            <a:b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33176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33176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system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9613587" y="9842"/>
            <a:ext cx="8338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Actors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03800" y="3683680"/>
            <a:ext cx="2916000" cy="648072"/>
            <a:chOff x="2503800" y="3683680"/>
            <a:chExt cx="2916000" cy="648072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503800" y="3683680"/>
              <a:ext cx="2916000" cy="648072"/>
            </a:xfrm>
            <a:prstGeom prst="roundRect">
              <a:avLst>
                <a:gd name="adj" fmla="val 2381"/>
              </a:avLst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C7BC7"/>
                </a:gs>
              </a:gsLst>
              <a:lin ang="16200000" scaled="0"/>
            </a:gradFill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89535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Sends out invitations 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to 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submit an offer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503800" y="3683680"/>
              <a:ext cx="288000" cy="252000"/>
            </a:xfrm>
            <a:prstGeom prst="ellipse">
              <a:avLst/>
            </a:prstGeom>
            <a:solidFill>
              <a:srgbClr val="00449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22280" y="3764622"/>
              <a:ext cx="472939" cy="468000"/>
            </a:xfrm>
            <a:prstGeom prst="rect">
              <a:avLst/>
            </a:prstGeom>
            <a:noFill/>
          </p:spPr>
        </p:pic>
      </p:grpSp>
      <p:grpSp>
        <p:nvGrpSpPr>
          <p:cNvPr id="51" name="Group 50"/>
          <p:cNvGrpSpPr/>
          <p:nvPr/>
        </p:nvGrpSpPr>
        <p:grpSpPr>
          <a:xfrm>
            <a:off x="5532957" y="3683680"/>
            <a:ext cx="2916999" cy="648072"/>
            <a:chOff x="5532957" y="3683680"/>
            <a:chExt cx="2916999" cy="648072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5533956" y="3683680"/>
              <a:ext cx="2916000" cy="648072"/>
            </a:xfrm>
            <a:prstGeom prst="roundRect">
              <a:avLst>
                <a:gd name="adj" fmla="val 2381"/>
              </a:avLst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C7BC7"/>
                </a:gs>
              </a:gsLst>
              <a:lin ang="16200000" scaled="0"/>
            </a:gradFill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72000" tIns="180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898525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Awards the contract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532957" y="3687348"/>
              <a:ext cx="288000" cy="252000"/>
            </a:xfrm>
            <a:prstGeom prst="ellipse">
              <a:avLst/>
            </a:prstGeom>
            <a:solidFill>
              <a:srgbClr val="00449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6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76720" y="3764622"/>
              <a:ext cx="472939" cy="468000"/>
            </a:xfrm>
            <a:prstGeom prst="rect">
              <a:avLst/>
            </a:prstGeom>
            <a:noFill/>
          </p:spPr>
        </p:pic>
      </p:grpSp>
      <p:grpSp>
        <p:nvGrpSpPr>
          <p:cNvPr id="5" name="Group 4"/>
          <p:cNvGrpSpPr/>
          <p:nvPr/>
        </p:nvGrpSpPr>
        <p:grpSpPr>
          <a:xfrm>
            <a:off x="2503800" y="1662696"/>
            <a:ext cx="2916000" cy="1876968"/>
            <a:chOff x="2503800" y="1662696"/>
            <a:chExt cx="2916000" cy="187696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2503800" y="1667456"/>
              <a:ext cx="2916000" cy="1872208"/>
            </a:xfrm>
            <a:prstGeom prst="roundRect">
              <a:avLst>
                <a:gd name="adj" fmla="val 2381"/>
              </a:avLst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C7BC7"/>
                </a:gs>
              </a:gsLst>
              <a:lin ang="16200000" scaled="0"/>
            </a:gradFill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72000" tIns="180000" rIns="36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80486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Prepares the dossier</a:t>
              </a:r>
            </a:p>
            <a:p>
              <a:pPr marL="80486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 </a:t>
              </a: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call for tender / call for proposal</a:t>
              </a:r>
            </a:p>
            <a:p>
              <a:pPr marL="3175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  <a:p>
              <a:pPr marL="266700" marR="0" lvl="0" indent="-8413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Dossier is prepared with structured data</a:t>
              </a:r>
            </a:p>
            <a:p>
              <a:pPr marL="266700" marR="0" lvl="0" indent="-8413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System provides guidance to the user</a:t>
              </a:r>
            </a:p>
            <a:p>
              <a:pPr marL="18256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  <a:p>
              <a:pPr marL="18256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In addition for FWC procedures :</a:t>
              </a:r>
            </a:p>
            <a:p>
              <a:pPr marL="809625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D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raws up short list</a:t>
              </a:r>
            </a:p>
          </p:txBody>
        </p:sp>
        <p:pic>
          <p:nvPicPr>
            <p:cNvPr id="23" name="Picture 4" descr="Image associé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0" t="9015" r="13277" b="12026"/>
            <a:stretch/>
          </p:blipFill>
          <p:spPr bwMode="auto">
            <a:xfrm>
              <a:off x="2822280" y="1760164"/>
              <a:ext cx="495170" cy="46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22280" y="3022546"/>
              <a:ext cx="472940" cy="468000"/>
            </a:xfrm>
            <a:prstGeom prst="rect">
              <a:avLst/>
            </a:prstGeom>
            <a:noFill/>
          </p:spPr>
        </p:pic>
        <p:sp>
          <p:nvSpPr>
            <p:cNvPr id="38" name="Oval 37"/>
            <p:cNvSpPr/>
            <p:nvPr/>
          </p:nvSpPr>
          <p:spPr>
            <a:xfrm>
              <a:off x="2503800" y="1662696"/>
              <a:ext cx="288000" cy="252000"/>
            </a:xfrm>
            <a:prstGeom prst="ellipse">
              <a:avLst/>
            </a:prstGeom>
            <a:solidFill>
              <a:srgbClr val="00449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540172" y="3683680"/>
            <a:ext cx="2916000" cy="648072"/>
            <a:chOff x="8540172" y="3683680"/>
            <a:chExt cx="2916000" cy="648072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8540172" y="3683680"/>
              <a:ext cx="2916000" cy="648072"/>
            </a:xfrm>
            <a:prstGeom prst="roundRect">
              <a:avLst>
                <a:gd name="adj" fmla="val 2381"/>
              </a:avLst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C7BC7"/>
                </a:gs>
              </a:gsLst>
              <a:lin ang="16200000" scaled="0"/>
            </a:gradFill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72000" tIns="180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808038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P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ays pre-financing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8540172" y="3695143"/>
              <a:ext cx="288000" cy="252000"/>
            </a:xfrm>
            <a:prstGeom prst="ellipse">
              <a:avLst/>
            </a:prstGeom>
            <a:solidFill>
              <a:srgbClr val="00449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65587" y="3764622"/>
              <a:ext cx="472939" cy="468000"/>
            </a:xfrm>
            <a:prstGeom prst="rect">
              <a:avLst/>
            </a:prstGeom>
            <a:noFill/>
          </p:spPr>
        </p:pic>
      </p:grpSp>
      <p:sp>
        <p:nvSpPr>
          <p:cNvPr id="65" name="Title 1"/>
          <p:cNvSpPr txBox="1">
            <a:spLocks/>
          </p:cNvSpPr>
          <p:nvPr/>
        </p:nvSpPr>
        <p:spPr bwMode="auto">
          <a:xfrm>
            <a:off x="2503800" y="6541024"/>
            <a:ext cx="8952372" cy="25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133176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Actors and Processes of Contracts managed in Indirect Management are not represented in this slide</a:t>
            </a:r>
            <a:endParaRPr kumimoji="0" lang="en-GB" sz="1100" b="0" i="1" u="none" strike="noStrike" kern="0" cap="none" spc="0" normalizeH="0" baseline="0" noProof="0" dirty="0">
              <a:ln>
                <a:noFill/>
              </a:ln>
              <a:solidFill>
                <a:srgbClr val="133176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6200000">
            <a:off x="2356463" y="2440962"/>
            <a:ext cx="324000" cy="252000"/>
          </a:xfrm>
          <a:prstGeom prst="downArrow">
            <a:avLst/>
          </a:prstGeom>
          <a:gradFill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A"/>
              </a:gs>
            </a:gsLst>
          </a:gradFill>
          <a:ln>
            <a:solidFill>
              <a:srgbClr val="F69240"/>
            </a:solidFill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3748010" y="3486706"/>
            <a:ext cx="324000" cy="252000"/>
          </a:xfrm>
          <a:prstGeom prst="downArrow">
            <a:avLst/>
          </a:prstGeom>
          <a:gradFill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A"/>
              </a:gs>
            </a:gsLst>
          </a:gradFill>
          <a:ln>
            <a:solidFill>
              <a:srgbClr val="F69240"/>
            </a:solidFill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3748010" y="4288319"/>
            <a:ext cx="324000" cy="252000"/>
          </a:xfrm>
          <a:prstGeom prst="downArrow">
            <a:avLst/>
          </a:prstGeom>
          <a:gradFill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A"/>
              </a:gs>
            </a:gsLst>
          </a:gradFill>
          <a:ln>
            <a:solidFill>
              <a:srgbClr val="F69240"/>
            </a:solidFill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" name="Down Arrow 17"/>
          <p:cNvSpPr/>
          <p:nvPr/>
        </p:nvSpPr>
        <p:spPr bwMode="auto">
          <a:xfrm flipH="1" flipV="1">
            <a:off x="6778166" y="3486706"/>
            <a:ext cx="324000" cy="252000"/>
          </a:xfrm>
          <a:prstGeom prst="downArrow">
            <a:avLst/>
          </a:prstGeom>
          <a:gradFill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A"/>
              </a:gs>
            </a:gsLst>
          </a:gradFill>
          <a:ln>
            <a:solidFill>
              <a:srgbClr val="F69240"/>
            </a:solidFill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" name="Down Arrow 18"/>
          <p:cNvSpPr/>
          <p:nvPr/>
        </p:nvSpPr>
        <p:spPr bwMode="auto">
          <a:xfrm flipV="1">
            <a:off x="6778166" y="4288319"/>
            <a:ext cx="324000" cy="252000"/>
          </a:xfrm>
          <a:prstGeom prst="downArrow">
            <a:avLst/>
          </a:prstGeom>
          <a:gradFill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A"/>
              </a:gs>
            </a:gsLst>
          </a:gradFill>
          <a:ln>
            <a:solidFill>
              <a:srgbClr val="F69240"/>
            </a:solidFill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9784382" y="3486706"/>
            <a:ext cx="324000" cy="252000"/>
          </a:xfrm>
          <a:prstGeom prst="downArrow">
            <a:avLst/>
          </a:prstGeom>
          <a:gradFill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A"/>
              </a:gs>
            </a:gsLst>
          </a:gradFill>
          <a:ln>
            <a:solidFill>
              <a:srgbClr val="F69240"/>
            </a:solidFill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" name="Down Arrow 20"/>
          <p:cNvSpPr/>
          <p:nvPr/>
        </p:nvSpPr>
        <p:spPr bwMode="auto">
          <a:xfrm rot="16200000">
            <a:off x="5330000" y="5499734"/>
            <a:ext cx="324000" cy="252000"/>
          </a:xfrm>
          <a:prstGeom prst="downArrow">
            <a:avLst/>
          </a:prstGeom>
          <a:gradFill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A"/>
              </a:gs>
            </a:gsLst>
          </a:gradFill>
          <a:ln>
            <a:solidFill>
              <a:srgbClr val="F69240"/>
            </a:solidFill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3" name="Down Arrow 32"/>
          <p:cNvSpPr/>
          <p:nvPr/>
        </p:nvSpPr>
        <p:spPr bwMode="auto">
          <a:xfrm rot="16200000">
            <a:off x="8341244" y="2669562"/>
            <a:ext cx="324000" cy="252000"/>
          </a:xfrm>
          <a:prstGeom prst="downArrow">
            <a:avLst/>
          </a:prstGeom>
          <a:gradFill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A"/>
              </a:gs>
            </a:gsLst>
          </a:gradFill>
          <a:ln>
            <a:solidFill>
              <a:srgbClr val="F69240"/>
            </a:solidFill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0" name="Down Arrow 49"/>
          <p:cNvSpPr/>
          <p:nvPr/>
        </p:nvSpPr>
        <p:spPr bwMode="auto">
          <a:xfrm>
            <a:off x="9784382" y="4288319"/>
            <a:ext cx="324000" cy="252000"/>
          </a:xfrm>
          <a:prstGeom prst="downArrow">
            <a:avLst/>
          </a:prstGeom>
          <a:gradFill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A"/>
              </a:gs>
            </a:gsLst>
          </a:gradFill>
          <a:ln>
            <a:solidFill>
              <a:srgbClr val="F69240"/>
            </a:solidFill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0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3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/>
          <p:cNvSpPr/>
          <p:nvPr/>
        </p:nvSpPr>
        <p:spPr>
          <a:xfrm>
            <a:off x="2980112" y="1648921"/>
            <a:ext cx="9077325" cy="4884882"/>
          </a:xfrm>
          <a:prstGeom prst="roundRect">
            <a:avLst>
              <a:gd name="adj" fmla="val 3678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defTabSz="457200" fontAlgn="auto">
              <a:spcBef>
                <a:spcPts val="3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chemeClr val="tx1"/>
                </a:solidFill>
              </a:rPr>
              <a:t>Structured preparation of dossiers (tender / grant) and according to the same approach for all types of contracts</a:t>
            </a:r>
          </a:p>
          <a:p>
            <a:pPr marL="285750" indent="-285750" defTabSz="457200" fontAlgn="auto">
              <a:spcBef>
                <a:spcPts val="3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chemeClr val="tx1"/>
                </a:solidFill>
              </a:rPr>
              <a:t>Electronic submission, with structured data</a:t>
            </a:r>
          </a:p>
          <a:p>
            <a:pPr marL="285750" indent="-285750" defTabSz="457200" fontAlgn="auto">
              <a:spcBef>
                <a:spcPts val="3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chemeClr val="tx1"/>
                </a:solidFill>
              </a:rPr>
              <a:t>Electronic signature of contracts</a:t>
            </a:r>
          </a:p>
          <a:p>
            <a:pPr marL="285750" indent="-285750" defTabSz="457200" fontAlgn="auto">
              <a:spcBef>
                <a:spcPts val="3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chemeClr val="tx1"/>
                </a:solidFill>
              </a:rPr>
              <a:t>Automated generation of contracts</a:t>
            </a:r>
          </a:p>
          <a:p>
            <a:pPr marL="285750" indent="-285750" defTabSz="457200" fontAlgn="auto">
              <a:spcBef>
                <a:spcPts val="3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chemeClr val="tx1"/>
                </a:solidFill>
              </a:rPr>
              <a:t>System provides guidance to the users</a:t>
            </a:r>
            <a:endParaRPr lang="en-GB" sz="2000" b="1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2676" y="1313397"/>
            <a:ext cx="2636285" cy="5120654"/>
            <a:chOff x="422676" y="1313397"/>
            <a:chExt cx="2636285" cy="5578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5562" y="1313397"/>
              <a:ext cx="1093448" cy="10023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6678" y="2604120"/>
              <a:ext cx="1431217" cy="8537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676" y="2448951"/>
              <a:ext cx="980599" cy="1008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5611" y="3592725"/>
              <a:ext cx="1453350" cy="1008000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720305" y="4733215"/>
              <a:ext cx="1223962" cy="1008000"/>
              <a:chOff x="3443287" y="681037"/>
              <a:chExt cx="5305425" cy="549592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443287" y="681037"/>
                <a:ext cx="5305425" cy="5495925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 rot="232232">
                <a:off x="3680816" y="3466680"/>
                <a:ext cx="3155976" cy="1678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b="0" dirty="0" smtClean="0">
                    <a:solidFill>
                      <a:srgbClr val="0F5494"/>
                    </a:solidFill>
                  </a:rPr>
                  <a:t>(Generated </a:t>
                </a:r>
              </a:p>
              <a:p>
                <a:pPr algn="ctr"/>
                <a:r>
                  <a:rPr lang="en-GB" sz="700" b="0" dirty="0" smtClean="0">
                    <a:solidFill>
                      <a:srgbClr val="0F5494"/>
                    </a:solidFill>
                  </a:rPr>
                  <a:t>by OPSYS)</a:t>
                </a:r>
              </a:p>
            </p:txBody>
          </p:sp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12076" y="5811881"/>
              <a:ext cx="640421" cy="1080000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8487" y="640735"/>
            <a:ext cx="11222038" cy="566738"/>
          </a:xfrm>
        </p:spPr>
        <p:txBody>
          <a:bodyPr/>
          <a:lstStyle/>
          <a:p>
            <a:r>
              <a:rPr lang="en-GB" dirty="0"/>
              <a:t>Contract and procurement module: Key </a:t>
            </a:r>
            <a:r>
              <a:rPr lang="en-GB" dirty="0" smtClean="0"/>
              <a:t>improvements</a:t>
            </a:r>
            <a:endParaRPr lang="en-GB" dirty="0"/>
          </a:p>
        </p:txBody>
      </p:sp>
      <p:sp>
        <p:nvSpPr>
          <p:cNvPr id="9" name="Multiply 8"/>
          <p:cNvSpPr/>
          <p:nvPr/>
        </p:nvSpPr>
        <p:spPr>
          <a:xfrm>
            <a:off x="155661" y="2063615"/>
            <a:ext cx="1564504" cy="1504950"/>
          </a:xfrm>
          <a:prstGeom prst="mathMultiply">
            <a:avLst>
              <a:gd name="adj1" fmla="val 7698"/>
            </a:avLst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25749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Management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dirty="0"/>
              <a:t>Véronique</a:t>
            </a:r>
            <a:r>
              <a:rPr lang="en-GB" b="1" dirty="0"/>
              <a:t> Lena, </a:t>
            </a:r>
            <a:r>
              <a:rPr lang="en-GB" dirty="0"/>
              <a:t>Team Leader, Change Management, DEVCO R4</a:t>
            </a:r>
          </a:p>
        </p:txBody>
      </p:sp>
    </p:spTree>
    <p:extLst>
      <p:ext uri="{BB962C8B-B14F-4D97-AF65-F5344CB8AC3E}">
        <p14:creationId xmlns:p14="http://schemas.microsoft.com/office/powerpoint/2010/main" val="36068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 Management as a facilitator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917526"/>
            <a:ext cx="11143384" cy="479915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lang="en-US" i="0" dirty="0"/>
              <a:t>OPSYS focal points in each delegation – monthly coaching through webinars</a:t>
            </a:r>
          </a:p>
          <a:p>
            <a:pPr>
              <a:lnSpc>
                <a:spcPct val="200000"/>
              </a:lnSpc>
            </a:pPr>
            <a:r>
              <a:rPr lang="en-US" i="0" dirty="0"/>
              <a:t>Testing phases with colleagues at each key moment of the development of the application (results, interventions and tomorrow contracts)</a:t>
            </a:r>
          </a:p>
          <a:p>
            <a:pPr>
              <a:lnSpc>
                <a:spcPct val="200000"/>
              </a:lnSpc>
            </a:pPr>
            <a:r>
              <a:rPr lang="en-US" i="0" dirty="0"/>
              <a:t>Embedded guidance in the application (documentation and e-learning)</a:t>
            </a:r>
          </a:p>
          <a:p>
            <a:pPr>
              <a:lnSpc>
                <a:spcPct val="200000"/>
              </a:lnSpc>
            </a:pPr>
            <a:r>
              <a:rPr lang="en-US" i="0" dirty="0"/>
              <a:t>Continuous support </a:t>
            </a:r>
            <a:r>
              <a:rPr lang="en-US" i="0" dirty="0" smtClean="0"/>
              <a:t>by </a:t>
            </a:r>
            <a:r>
              <a:rPr lang="en-US" i="0" dirty="0"/>
              <a:t>the Change Management team on operational issues (ex: how to create an intervention). Address an email to: </a:t>
            </a:r>
            <a:r>
              <a:rPr lang="en-US" i="0" dirty="0">
                <a:hlinkClick r:id="rId3"/>
              </a:rPr>
              <a:t>EuropeAid-OPSYS-USER-SUPPORT-COMMUNICATION@ec.europa.eu</a:t>
            </a:r>
            <a:endParaRPr lang="en-US" i="0" dirty="0"/>
          </a:p>
          <a:p>
            <a:pPr>
              <a:lnSpc>
                <a:spcPct val="200000"/>
              </a:lnSpc>
            </a:pPr>
            <a:r>
              <a:rPr lang="en-US" i="0" dirty="0"/>
              <a:t>Preparation of tutorials including quizzes covering all processes developed in Release 3 ( for internal and external users)</a:t>
            </a:r>
          </a:p>
          <a:p>
            <a:pPr>
              <a:lnSpc>
                <a:spcPct val="200000"/>
              </a:lnSpc>
            </a:pPr>
            <a:endParaRPr lang="en-US" sz="2000" i="0" dirty="0"/>
          </a:p>
          <a:p>
            <a:pPr marL="0" indent="0">
              <a:lnSpc>
                <a:spcPct val="200000"/>
              </a:lnSpc>
              <a:buNone/>
            </a:pPr>
            <a:endParaRPr lang="en-US" sz="2000" i="0" dirty="0"/>
          </a:p>
          <a:p>
            <a:pPr>
              <a:lnSpc>
                <a:spcPct val="200000"/>
              </a:lnSpc>
            </a:pPr>
            <a:endParaRPr lang="en-US" sz="2000" i="0" dirty="0"/>
          </a:p>
        </p:txBody>
      </p:sp>
    </p:spTree>
    <p:extLst>
      <p:ext uri="{BB962C8B-B14F-4D97-AF65-F5344CB8AC3E}">
        <p14:creationId xmlns:p14="http://schemas.microsoft.com/office/powerpoint/2010/main" val="18874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milestones for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770611"/>
            <a:ext cx="10972800" cy="4713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i="0" dirty="0" smtClean="0"/>
              <a:t>OPSYS </a:t>
            </a:r>
            <a:r>
              <a:rPr lang="en-US" sz="2000" i="0" dirty="0"/>
              <a:t>Information </a:t>
            </a:r>
            <a:r>
              <a:rPr lang="en-US" sz="2000" i="0" dirty="0" smtClean="0"/>
              <a:t>sessions during Regional seminars (thematic and/or FCA)</a:t>
            </a:r>
          </a:p>
          <a:p>
            <a:pPr>
              <a:lnSpc>
                <a:spcPct val="150000"/>
              </a:lnSpc>
            </a:pPr>
            <a:r>
              <a:rPr lang="en-US" sz="2000" i="0" dirty="0" smtClean="0"/>
              <a:t>Half-day </a:t>
            </a:r>
            <a:r>
              <a:rPr lang="en-US" sz="2000" i="0" dirty="0"/>
              <a:t>OPSYS hands-on training during FPI Days</a:t>
            </a:r>
            <a:endParaRPr lang="en-US" sz="2000" i="0" dirty="0" smtClean="0"/>
          </a:p>
          <a:p>
            <a:pPr>
              <a:lnSpc>
                <a:spcPct val="150000"/>
              </a:lnSpc>
            </a:pPr>
            <a:r>
              <a:rPr lang="en-US" sz="2000" i="0" dirty="0"/>
              <a:t>OPSYS </a:t>
            </a:r>
            <a:r>
              <a:rPr lang="en-US" sz="2000" i="0" dirty="0" smtClean="0"/>
              <a:t>workshop and stands </a:t>
            </a:r>
            <a:r>
              <a:rPr lang="en-US" sz="2000" i="0" dirty="0"/>
              <a:t>during Cooperation Days </a:t>
            </a:r>
            <a:r>
              <a:rPr lang="en-US" sz="2000" i="0" dirty="0" smtClean="0"/>
              <a:t>(13-16 May 2019)</a:t>
            </a:r>
          </a:p>
          <a:p>
            <a:pPr>
              <a:lnSpc>
                <a:spcPct val="150000"/>
              </a:lnSpc>
            </a:pPr>
            <a:r>
              <a:rPr lang="en-US" sz="2000" i="0" dirty="0" smtClean="0"/>
              <a:t>Two-days Seminar with OPSYS Focal Points, </a:t>
            </a:r>
            <a:r>
              <a:rPr lang="en-US" sz="2000" i="0" dirty="0" err="1" smtClean="0"/>
              <a:t>HoC</a:t>
            </a:r>
            <a:r>
              <a:rPr lang="en-US" sz="2000" i="0" dirty="0" smtClean="0"/>
              <a:t> and </a:t>
            </a:r>
            <a:r>
              <a:rPr lang="en-US" sz="2000" i="0" dirty="0" err="1" smtClean="0"/>
              <a:t>HoFCA</a:t>
            </a:r>
            <a:r>
              <a:rPr lang="en-US" sz="2000" i="0" dirty="0"/>
              <a:t> </a:t>
            </a:r>
            <a:r>
              <a:rPr lang="en-US" sz="2000" i="0" dirty="0" smtClean="0"/>
              <a:t>(20-21 May 2019)</a:t>
            </a:r>
          </a:p>
          <a:p>
            <a:pPr>
              <a:lnSpc>
                <a:spcPct val="150000"/>
              </a:lnSpc>
            </a:pPr>
            <a:r>
              <a:rPr lang="en-US" sz="2000" i="0" dirty="0" smtClean="0"/>
              <a:t>OPSYS </a:t>
            </a:r>
            <a:r>
              <a:rPr lang="en-US" sz="2000" i="0" dirty="0"/>
              <a:t>Information session, stands and live demos during European Development </a:t>
            </a:r>
            <a:r>
              <a:rPr lang="en-US" sz="2000" i="0" dirty="0" smtClean="0"/>
              <a:t>Days (18-19 June 2019)</a:t>
            </a:r>
          </a:p>
          <a:p>
            <a:pPr>
              <a:lnSpc>
                <a:spcPct val="150000"/>
              </a:lnSpc>
            </a:pPr>
            <a:r>
              <a:rPr lang="en-US" sz="2000" i="0" dirty="0" smtClean="0"/>
              <a:t>OPSYS </a:t>
            </a:r>
            <a:r>
              <a:rPr lang="en-US" sz="2000" i="0" dirty="0"/>
              <a:t>Information session to FWC SIEA and Audit </a:t>
            </a:r>
            <a:r>
              <a:rPr lang="en-US" sz="2000" i="0" dirty="0" smtClean="0"/>
              <a:t>consortia (June/July 2019)</a:t>
            </a:r>
          </a:p>
          <a:p>
            <a:pPr>
              <a:lnSpc>
                <a:spcPct val="150000"/>
              </a:lnSpc>
            </a:pPr>
            <a:r>
              <a:rPr lang="en-US" sz="2000" i="0" dirty="0" smtClean="0"/>
              <a:t>From July 2019: all OMs and FCAs colleagues will perform the tutorials.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i="0" dirty="0"/>
          </a:p>
          <a:p>
            <a:pPr>
              <a:lnSpc>
                <a:spcPct val="150000"/>
              </a:lnSpc>
            </a:pPr>
            <a:endParaRPr lang="en-US" sz="2000" i="0" dirty="0" smtClean="0"/>
          </a:p>
          <a:p>
            <a:pPr>
              <a:lnSpc>
                <a:spcPct val="150000"/>
              </a:lnSpc>
            </a:pPr>
            <a:endParaRPr lang="en-US" sz="2000" b="1" i="0" dirty="0"/>
          </a:p>
        </p:txBody>
      </p:sp>
    </p:spTree>
    <p:extLst>
      <p:ext uri="{BB962C8B-B14F-4D97-AF65-F5344CB8AC3E}">
        <p14:creationId xmlns:p14="http://schemas.microsoft.com/office/powerpoint/2010/main" val="41458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Guidance</a:t>
            </a:r>
            <a:r>
              <a:rPr lang="en-GB" dirty="0"/>
              <a:t>: </a:t>
            </a:r>
            <a:r>
              <a:rPr lang="en-GB" dirty="0" smtClean="0"/>
              <a:t>WIKIs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37591"/>
            <a:ext cx="10972800" cy="4352193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GB" sz="2000" i="0" dirty="0" smtClean="0"/>
          </a:p>
          <a:p>
            <a:pPr>
              <a:spcAft>
                <a:spcPts val="1200"/>
              </a:spcAft>
            </a:pPr>
            <a:r>
              <a:rPr lang="en-GB" sz="2000" i="0" dirty="0" smtClean="0"/>
              <a:t>It </a:t>
            </a:r>
            <a:r>
              <a:rPr lang="en-GB" sz="2000" i="0" dirty="0"/>
              <a:t>will allow the </a:t>
            </a:r>
            <a:r>
              <a:rPr lang="en-GB" sz="2000" i="0" dirty="0" smtClean="0"/>
              <a:t>users (internal and external) and OPSYS focal points to </a:t>
            </a:r>
            <a:r>
              <a:rPr lang="en-GB" sz="2000" b="1" i="0" dirty="0"/>
              <a:t>stay informed </a:t>
            </a:r>
            <a:r>
              <a:rPr lang="en-GB" sz="2000" i="0" dirty="0"/>
              <a:t>on changes and news on the upcoming releases.</a:t>
            </a:r>
          </a:p>
          <a:p>
            <a:pPr>
              <a:spcAft>
                <a:spcPts val="1200"/>
              </a:spcAft>
            </a:pPr>
            <a:r>
              <a:rPr lang="en-GB" sz="2000" i="0" dirty="0"/>
              <a:t>It is the primary source of </a:t>
            </a:r>
            <a:r>
              <a:rPr lang="en-GB" sz="2000" b="1" i="0" dirty="0"/>
              <a:t>user support </a:t>
            </a:r>
            <a:r>
              <a:rPr lang="en-GB" sz="2000" i="0" dirty="0"/>
              <a:t>in the use of </a:t>
            </a:r>
            <a:r>
              <a:rPr lang="en-GB" sz="2000" i="0" dirty="0" smtClean="0"/>
              <a:t>OPSYS.</a:t>
            </a:r>
            <a:endParaRPr lang="en-GB" sz="2000" i="0" dirty="0"/>
          </a:p>
          <a:p>
            <a:pPr>
              <a:spcAft>
                <a:spcPts val="1200"/>
              </a:spcAft>
            </a:pPr>
            <a:r>
              <a:rPr lang="en-GB" sz="2000" i="0" dirty="0"/>
              <a:t>It contains </a:t>
            </a:r>
            <a:r>
              <a:rPr lang="en-GB" sz="2000" b="1" i="0" dirty="0" smtClean="0"/>
              <a:t>step-by-steps </a:t>
            </a:r>
            <a:r>
              <a:rPr lang="en-GB" sz="2000" i="0" dirty="0" smtClean="0"/>
              <a:t>to </a:t>
            </a:r>
            <a:r>
              <a:rPr lang="en-GB" sz="2000" i="0" dirty="0"/>
              <a:t>guide the user through the most common actions.</a:t>
            </a:r>
          </a:p>
          <a:p>
            <a:pPr>
              <a:spcAft>
                <a:spcPts val="1200"/>
              </a:spcAft>
            </a:pPr>
            <a:r>
              <a:rPr lang="en-GB" sz="2000" i="0" dirty="0"/>
              <a:t>It contains </a:t>
            </a:r>
            <a:r>
              <a:rPr lang="en-GB" sz="2000" b="1" i="0" dirty="0"/>
              <a:t>F</a:t>
            </a:r>
            <a:r>
              <a:rPr lang="en-GB" sz="2000" b="1" i="0" dirty="0" smtClean="0"/>
              <a:t>requently </a:t>
            </a:r>
            <a:r>
              <a:rPr lang="en-GB" sz="2000" b="1" i="0" dirty="0"/>
              <a:t>A</a:t>
            </a:r>
            <a:r>
              <a:rPr lang="en-GB" sz="2000" b="1" i="0" dirty="0" smtClean="0"/>
              <a:t>sked </a:t>
            </a:r>
            <a:r>
              <a:rPr lang="en-GB" sz="2000" b="1" i="0" dirty="0"/>
              <a:t>Q</a:t>
            </a:r>
            <a:r>
              <a:rPr lang="en-GB" sz="2000" b="1" i="0" dirty="0" smtClean="0"/>
              <a:t>uestions </a:t>
            </a:r>
            <a:r>
              <a:rPr lang="en-GB" sz="2000" i="0" dirty="0"/>
              <a:t>and </a:t>
            </a:r>
            <a:r>
              <a:rPr lang="en-GB" sz="2000" b="1" i="0" dirty="0" smtClean="0"/>
              <a:t>e-learning videos </a:t>
            </a:r>
            <a:r>
              <a:rPr lang="en-GB" sz="2000" i="0" dirty="0" smtClean="0"/>
              <a:t>to support </a:t>
            </a:r>
            <a:r>
              <a:rPr lang="en-GB" sz="2000" i="0" dirty="0"/>
              <a:t>the use of the system </a:t>
            </a:r>
            <a:endParaRPr lang="en-GB" sz="2000" i="0" dirty="0" smtClean="0"/>
          </a:p>
          <a:p>
            <a:pPr marL="0" indent="0" algn="ctr">
              <a:spcAft>
                <a:spcPts val="1200"/>
              </a:spcAft>
              <a:buNone/>
            </a:pPr>
            <a:r>
              <a:rPr lang="it-IT" sz="2000" i="0" dirty="0" smtClean="0"/>
              <a:t>Link </a:t>
            </a:r>
            <a:r>
              <a:rPr lang="it-IT" sz="2000" i="0" dirty="0"/>
              <a:t>to WIKI for the </a:t>
            </a:r>
            <a:r>
              <a:rPr lang="it-IT" sz="2000" i="0" dirty="0" err="1"/>
              <a:t>Internal</a:t>
            </a:r>
            <a:r>
              <a:rPr lang="it-IT" sz="2000" i="0" dirty="0"/>
              <a:t> </a:t>
            </a:r>
            <a:r>
              <a:rPr lang="it-IT" sz="2000" i="0" dirty="0" err="1"/>
              <a:t>users</a:t>
            </a:r>
            <a:r>
              <a:rPr lang="it-IT" sz="2000" i="0" dirty="0"/>
              <a:t>: </a:t>
            </a:r>
            <a:r>
              <a:rPr lang="it-IT" dirty="0" smtClean="0">
                <a:hlinkClick r:id="rId3"/>
              </a:rPr>
              <a:t>My </a:t>
            </a:r>
            <a:r>
              <a:rPr lang="it-IT" dirty="0" err="1" smtClean="0">
                <a:hlinkClick r:id="rId3"/>
              </a:rPr>
              <a:t>workplace</a:t>
            </a:r>
            <a:endParaRPr lang="it-IT" dirty="0" smtClean="0"/>
          </a:p>
          <a:p>
            <a:pPr marL="0" indent="0" algn="ctr">
              <a:buNone/>
            </a:pPr>
            <a:r>
              <a:rPr lang="it-IT" sz="2000" i="0" dirty="0"/>
              <a:t>Link to WIKI for the </a:t>
            </a:r>
            <a:r>
              <a:rPr lang="it-IT" sz="2000" i="0" dirty="0" err="1"/>
              <a:t>External</a:t>
            </a:r>
            <a:r>
              <a:rPr lang="it-IT" sz="2000" i="0" dirty="0"/>
              <a:t> </a:t>
            </a:r>
            <a:r>
              <a:rPr lang="it-IT" sz="2000" i="0" dirty="0" err="1"/>
              <a:t>users</a:t>
            </a:r>
            <a:r>
              <a:rPr lang="it-IT" sz="2000" i="0" dirty="0"/>
              <a:t>: </a:t>
            </a:r>
            <a:r>
              <a:rPr lang="it-IT" dirty="0" smtClean="0">
                <a:hlinkClick r:id="rId4"/>
              </a:rPr>
              <a:t>Welcome to the </a:t>
            </a:r>
            <a:r>
              <a:rPr lang="it-IT" dirty="0" err="1" smtClean="0">
                <a:hlinkClick r:id="rId4"/>
              </a:rPr>
              <a:t>portal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3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+mj-lt"/>
              </a:rPr>
              <a:t>e-Help</a:t>
            </a:r>
            <a:endParaRPr lang="en-GB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09600" y="3139222"/>
            <a:ext cx="9914792" cy="2636288"/>
          </a:xfrm>
        </p:spPr>
        <p:txBody>
          <a:bodyPr/>
          <a:lstStyle/>
          <a:p>
            <a:pPr>
              <a:spcAft>
                <a:spcPts val="1800"/>
              </a:spcAft>
              <a:buClr>
                <a:srgbClr val="0F5494"/>
              </a:buClr>
              <a:buFont typeface="Arial" pitchFamily="34" charset="0"/>
              <a:buChar char="•"/>
            </a:pPr>
            <a:r>
              <a:rPr lang="en-GB" sz="2000" i="0" dirty="0" smtClean="0"/>
              <a:t>Navigating on OPSYS you will find </a:t>
            </a:r>
            <a:r>
              <a:rPr lang="en-GB" sz="2000" i="0" dirty="0"/>
              <a:t>h</a:t>
            </a:r>
            <a:r>
              <a:rPr lang="en-GB" sz="2000" i="0" dirty="0" smtClean="0"/>
              <a:t>elpful </a:t>
            </a:r>
            <a:r>
              <a:rPr lang="en-GB" sz="2000" i="0" dirty="0"/>
              <a:t>hints </a:t>
            </a:r>
            <a:r>
              <a:rPr lang="en-GB" sz="2000" i="0" dirty="0" smtClean="0"/>
              <a:t>to </a:t>
            </a:r>
            <a:r>
              <a:rPr lang="en-GB" sz="2000" i="0" dirty="0"/>
              <a:t>help </a:t>
            </a:r>
            <a:r>
              <a:rPr lang="en-GB" sz="2000" i="0" dirty="0" smtClean="0"/>
              <a:t>you.</a:t>
            </a:r>
            <a:endParaRPr lang="en-GB" sz="2000" i="0" dirty="0"/>
          </a:p>
          <a:p>
            <a:pPr>
              <a:spcAft>
                <a:spcPts val="1800"/>
              </a:spcAft>
              <a:buClr>
                <a:srgbClr val="0F5494"/>
              </a:buClr>
              <a:buFont typeface="Arial" pitchFamily="34" charset="0"/>
              <a:buChar char="•"/>
            </a:pPr>
            <a:r>
              <a:rPr lang="en-GB" sz="2000" i="0" dirty="0"/>
              <a:t>By clicking on the “</a:t>
            </a:r>
            <a:r>
              <a:rPr lang="en-GB" sz="2000" i="0" dirty="0" smtClean="0"/>
              <a:t>question mark” </a:t>
            </a:r>
            <a:r>
              <a:rPr lang="en-GB" sz="2000" i="0" dirty="0"/>
              <a:t>the user can access </a:t>
            </a:r>
            <a:r>
              <a:rPr lang="en-GB" sz="2000" i="0" dirty="0" smtClean="0"/>
              <a:t>short </a:t>
            </a:r>
            <a:r>
              <a:rPr lang="en-GB" sz="2000" i="0" dirty="0"/>
              <a:t>texts explaining the task </a:t>
            </a:r>
            <a:r>
              <a:rPr lang="en-GB" sz="2000" i="0" dirty="0" smtClean="0"/>
              <a:t>to be performed.</a:t>
            </a:r>
            <a:endParaRPr lang="en-GB" sz="2000" i="0" dirty="0"/>
          </a:p>
          <a:p>
            <a:pPr>
              <a:spcAft>
                <a:spcPts val="1800"/>
              </a:spcAft>
              <a:buClr>
                <a:srgbClr val="0F5494"/>
              </a:buClr>
              <a:buFont typeface="Arial" pitchFamily="34" charset="0"/>
              <a:buChar char="•"/>
            </a:pPr>
            <a:r>
              <a:rPr lang="en-GB" sz="2000" i="0" dirty="0"/>
              <a:t>Every e-Help </a:t>
            </a:r>
            <a:r>
              <a:rPr lang="en-GB" sz="2000" i="0" dirty="0" smtClean="0"/>
              <a:t>request will redirect </a:t>
            </a:r>
            <a:r>
              <a:rPr lang="en-GB" sz="2000" b="1" i="0" dirty="0" smtClean="0"/>
              <a:t>to </a:t>
            </a:r>
            <a:r>
              <a:rPr lang="en-GB" sz="2000" b="1" i="0" dirty="0"/>
              <a:t>a dedicated page in the WIKIs</a:t>
            </a:r>
            <a:r>
              <a:rPr lang="en-GB" sz="2000" i="0" dirty="0"/>
              <a:t>, both for internal and external </a:t>
            </a:r>
            <a:r>
              <a:rPr lang="en-GB" sz="2000" i="0" dirty="0" smtClean="0"/>
              <a:t>users.</a:t>
            </a:r>
            <a:endParaRPr lang="en-GB" sz="2000" i="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34" y="1969478"/>
            <a:ext cx="7134258" cy="856849"/>
          </a:xfrm>
        </p:spPr>
      </p:pic>
    </p:spTree>
    <p:extLst>
      <p:ext uri="{BB962C8B-B14F-4D97-AF65-F5344CB8AC3E}">
        <p14:creationId xmlns:p14="http://schemas.microsoft.com/office/powerpoint/2010/main" val="14456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9008"/>
            <a:ext cx="10972800" cy="876172"/>
          </a:xfrm>
        </p:spPr>
        <p:txBody>
          <a:bodyPr/>
          <a:lstStyle/>
          <a:p>
            <a:pPr algn="ctr"/>
            <a:r>
              <a:rPr lang="en-GB" dirty="0" smtClean="0">
                <a:latin typeface="+mj-lt"/>
              </a:rPr>
              <a:t>e-Learning videos</a:t>
            </a:r>
            <a:endParaRPr lang="en-GB" dirty="0">
              <a:latin typeface="+mj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93" y="1374507"/>
            <a:ext cx="5677615" cy="2565726"/>
          </a:xfr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09600" y="3805381"/>
            <a:ext cx="11176000" cy="2817091"/>
          </a:xfrm>
        </p:spPr>
        <p:txBody>
          <a:bodyPr/>
          <a:lstStyle/>
          <a:p>
            <a:pPr lvl="0">
              <a:spcAft>
                <a:spcPts val="1200"/>
              </a:spcAft>
              <a:buClr>
                <a:srgbClr val="0F5494"/>
              </a:buClr>
              <a:buFont typeface="Arial" pitchFamily="34" charset="0"/>
              <a:buChar char="•"/>
            </a:pPr>
            <a:r>
              <a:rPr lang="en-GB" sz="2000" i="0" dirty="0" smtClean="0"/>
              <a:t>To familiarise yourself or if you have problem performing certain steps in the system, a </a:t>
            </a:r>
            <a:r>
              <a:rPr lang="en-GB" sz="2000" b="1" i="0" dirty="0"/>
              <a:t>series of short videos </a:t>
            </a:r>
            <a:r>
              <a:rPr lang="en-GB" sz="2000" i="0" dirty="0"/>
              <a:t>has been produced to guide </a:t>
            </a:r>
            <a:r>
              <a:rPr lang="en-GB" sz="2000" i="0" dirty="0" smtClean="0"/>
              <a:t>you, step-by-step, through </a:t>
            </a:r>
            <a:r>
              <a:rPr lang="en-GB" sz="2000" i="0" dirty="0"/>
              <a:t>the most common actions on OPSYS</a:t>
            </a:r>
            <a:r>
              <a:rPr lang="en-GB" sz="2000" i="0" dirty="0" smtClean="0"/>
              <a:t>.</a:t>
            </a:r>
            <a:endParaRPr lang="en-GB" sz="2000" i="0" dirty="0"/>
          </a:p>
          <a:p>
            <a:pPr lvl="0">
              <a:spcAft>
                <a:spcPts val="1200"/>
              </a:spcAft>
              <a:buClr>
                <a:srgbClr val="0F5494"/>
              </a:buClr>
              <a:buFont typeface="Arial" pitchFamily="34" charset="0"/>
              <a:buChar char="•"/>
            </a:pPr>
            <a:r>
              <a:rPr lang="en-GB" sz="2000" i="0" dirty="0" smtClean="0"/>
              <a:t>The e-learning videos can be found in the WIKIs. You can directly access them </a:t>
            </a:r>
            <a:endParaRPr lang="en-GB" sz="2000" i="0" dirty="0"/>
          </a:p>
          <a:p>
            <a:pPr marL="0" lvl="0" indent="0" algn="ctr">
              <a:spcAft>
                <a:spcPts val="1200"/>
              </a:spcAft>
              <a:buClr>
                <a:srgbClr val="0F5494"/>
              </a:buClr>
              <a:buNone/>
            </a:pPr>
            <a:r>
              <a:rPr lang="it-IT" sz="2000" b="1" i="0" dirty="0" smtClean="0">
                <a:hlinkClick r:id="rId4"/>
              </a:rPr>
              <a:t>E-learning </a:t>
            </a:r>
            <a:r>
              <a:rPr lang="it-IT" sz="2000" b="1" i="0" dirty="0" err="1" smtClean="0">
                <a:hlinkClick r:id="rId4"/>
              </a:rPr>
              <a:t>videos</a:t>
            </a:r>
            <a:r>
              <a:rPr lang="it-IT" sz="2000" b="1" i="0" dirty="0" smtClean="0">
                <a:hlinkClick r:id="rId4"/>
              </a:rPr>
              <a:t> for </a:t>
            </a:r>
            <a:r>
              <a:rPr lang="it-IT" sz="2000" b="1" i="0" dirty="0" err="1" smtClean="0">
                <a:hlinkClick r:id="rId4"/>
              </a:rPr>
              <a:t>Internal</a:t>
            </a:r>
            <a:r>
              <a:rPr lang="it-IT" sz="2000" b="1" i="0" dirty="0" smtClean="0">
                <a:hlinkClick r:id="rId4"/>
              </a:rPr>
              <a:t> </a:t>
            </a:r>
            <a:r>
              <a:rPr lang="it-IT" sz="2000" b="1" i="0" dirty="0" err="1" smtClean="0">
                <a:hlinkClick r:id="rId4"/>
              </a:rPr>
              <a:t>users</a:t>
            </a:r>
            <a:endParaRPr lang="it-IT" sz="2000" b="1" i="0" dirty="0" smtClean="0"/>
          </a:p>
          <a:p>
            <a:pPr marL="0" indent="0" algn="ctr">
              <a:spcAft>
                <a:spcPts val="1200"/>
              </a:spcAft>
              <a:buClr>
                <a:srgbClr val="0F5494"/>
              </a:buClr>
              <a:buNone/>
            </a:pPr>
            <a:r>
              <a:rPr lang="en-US" sz="2000" b="1" i="0" dirty="0" smtClean="0">
                <a:solidFill>
                  <a:srgbClr val="C00000"/>
                </a:solidFill>
                <a:hlinkClick r:id="rId5"/>
              </a:rPr>
              <a:t>E-learning videos for External users</a:t>
            </a:r>
            <a:endParaRPr lang="it-IT" sz="2000" b="1" i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8102" y="4572000"/>
            <a:ext cx="3433156" cy="1982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Stay tuned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8924"/>
            <a:ext cx="10972800" cy="25852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dirty="0">
                <a:solidFill>
                  <a:srgbClr val="103766"/>
                </a:solidFill>
              </a:rPr>
              <a:t>Join</a:t>
            </a:r>
            <a:r>
              <a:rPr lang="en-GB" sz="1800" dirty="0"/>
              <a:t> </a:t>
            </a:r>
            <a:r>
              <a:rPr lang="en-GB" sz="2000" dirty="0">
                <a:solidFill>
                  <a:srgbClr val="103766"/>
                </a:solidFill>
              </a:rPr>
              <a:t>the OPSYS Capacity4Dev group to be updated with the latest news! OPSYS group is open to both internal colleagues and external </a:t>
            </a:r>
            <a:r>
              <a:rPr lang="en-GB" sz="2000" dirty="0" smtClean="0">
                <a:solidFill>
                  <a:srgbClr val="103766"/>
                </a:solidFill>
              </a:rPr>
              <a:t>partners</a:t>
            </a:r>
          </a:p>
          <a:p>
            <a:pPr marL="0" indent="0" algn="ctr">
              <a:buNone/>
            </a:pPr>
            <a:endParaRPr lang="en-GB" sz="2600" dirty="0" smtClean="0">
              <a:solidFill>
                <a:srgbClr val="103766"/>
              </a:solidFill>
            </a:endParaRPr>
          </a:p>
          <a:p>
            <a:pPr marL="0" indent="0" algn="ctr">
              <a:buNone/>
            </a:pPr>
            <a:endParaRPr lang="en-GB" sz="2600" dirty="0">
              <a:solidFill>
                <a:srgbClr val="103766"/>
              </a:solidFill>
            </a:endParaRPr>
          </a:p>
          <a:p>
            <a:pPr marL="0" indent="0" algn="ctr">
              <a:buNone/>
            </a:pPr>
            <a:endParaRPr lang="en-GB" sz="2600" dirty="0">
              <a:solidFill>
                <a:srgbClr val="103766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103766"/>
                </a:solidFill>
              </a:rPr>
              <a:t>Watch </a:t>
            </a:r>
            <a:r>
              <a:rPr lang="en-US" sz="2000" b="1" dirty="0">
                <a:solidFill>
                  <a:srgbClr val="103766"/>
                </a:solidFill>
              </a:rPr>
              <a:t>and share OPSYS presentation videos by opening the hyperlink</a:t>
            </a:r>
            <a:r>
              <a:rPr lang="en-US" sz="2000" b="1" dirty="0" smtClean="0">
                <a:solidFill>
                  <a:srgbClr val="103766"/>
                </a:solidFill>
              </a:rPr>
              <a:t>:</a:t>
            </a:r>
            <a:endParaRPr lang="en-GB" sz="1800" b="1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810923" y="2643139"/>
            <a:ext cx="4935914" cy="1112829"/>
            <a:chOff x="3810923" y="2036308"/>
            <a:chExt cx="4935914" cy="111282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260" y="2036308"/>
              <a:ext cx="4000500" cy="609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10923" y="2687472"/>
              <a:ext cx="4935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D61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6"/>
                </a:rPr>
                <a:t>https://</a:t>
              </a: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D61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6"/>
                </a:rPr>
                <a:t>europa.eu/capacity4dev/opsys</a:t>
              </a: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D61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23" y="4524809"/>
            <a:ext cx="3414056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Introduction to OPSYS</a:t>
            </a:r>
            <a:r>
              <a:rPr lang="en-GB" sz="3600" dirty="0" smtClean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216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+mj-lt"/>
              </a:rPr>
              <a:t>What is OPSYS?</a:t>
            </a:r>
            <a:endParaRPr lang="en-GB" sz="28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341745" y="2387600"/>
            <a:ext cx="5338620" cy="130387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1200" dirty="0"/>
              <a:t>OPSYS is the new one-stop-shop </a:t>
            </a:r>
            <a:r>
              <a:rPr lang="en-US" sz="1200" dirty="0" smtClean="0"/>
              <a:t>for </a:t>
            </a:r>
            <a:r>
              <a:rPr lang="en-US" sz="1200" dirty="0"/>
              <a:t>the effective and efficient management of the entire EU external relations portfolio of </a:t>
            </a:r>
            <a:r>
              <a:rPr lang="en-US" sz="1200" dirty="0" smtClean="0"/>
              <a:t>projects </a:t>
            </a:r>
            <a:r>
              <a:rPr lang="en-US" sz="1200" dirty="0"/>
              <a:t>and </a:t>
            </a:r>
            <a:r>
              <a:rPr lang="en-US" sz="1200" dirty="0" err="1" smtClean="0"/>
              <a:t>programmes</a:t>
            </a:r>
            <a:r>
              <a:rPr lang="en-US" sz="1200" dirty="0" smtClean="0"/>
              <a:t> throughout the project cycle, </a:t>
            </a:r>
            <a:r>
              <a:rPr lang="en-US" sz="1200" dirty="0"/>
              <a:t>from programming to </a:t>
            </a:r>
            <a:r>
              <a:rPr lang="en-US" sz="1200" dirty="0" smtClean="0"/>
              <a:t>evaluation </a:t>
            </a:r>
            <a:r>
              <a:rPr lang="en-US" sz="1200" dirty="0"/>
              <a:t>and </a:t>
            </a:r>
            <a:r>
              <a:rPr lang="en-US" sz="1200" dirty="0" smtClean="0"/>
              <a:t>audit</a:t>
            </a:r>
            <a:endParaRPr lang="en-US" sz="1200" dirty="0"/>
          </a:p>
        </p:txBody>
      </p:sp>
      <p:pic>
        <p:nvPicPr>
          <p:cNvPr id="10" name="Content Placeholder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98" y="2387320"/>
            <a:ext cx="5414019" cy="3634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65289" y="4087676"/>
            <a:ext cx="118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0" dirty="0" smtClean="0">
                <a:solidFill>
                  <a:srgbClr val="0F5494"/>
                </a:solidFill>
                <a:latin typeface="EC Square Sans Pro Extra Black" panose="020B0506040000020004" pitchFamily="34" charset="0"/>
              </a:rPr>
              <a:t>OPSYS</a:t>
            </a:r>
            <a:endParaRPr lang="en-GB" sz="2400" b="0" dirty="0" err="1" smtClean="0">
              <a:solidFill>
                <a:srgbClr val="0F5494"/>
              </a:solidFill>
              <a:latin typeface="EC Square Sans Pro Extra Black" panose="020B05060400000200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415" y="3823849"/>
            <a:ext cx="5369983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1200" dirty="0" smtClean="0">
                <a:solidFill>
                  <a:srgbClr val="0F5494"/>
                </a:solidFill>
              </a:rPr>
              <a:t>OPSYS will </a:t>
            </a:r>
            <a:r>
              <a:rPr lang="en-GB" sz="1200" b="1" dirty="0" smtClean="0">
                <a:solidFill>
                  <a:srgbClr val="0F5494"/>
                </a:solidFill>
              </a:rPr>
              <a:t>integrate:</a:t>
            </a:r>
          </a:p>
          <a:p>
            <a:endParaRPr lang="en-GB" sz="1200" b="1" dirty="0" smtClean="0">
              <a:solidFill>
                <a:srgbClr val="0F549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F5494"/>
                </a:solidFill>
              </a:rPr>
              <a:t>CRIS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F5494"/>
                </a:solidFill>
              </a:rPr>
              <a:t>ROM &amp; EVAL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F5494"/>
                </a:solidFill>
              </a:rPr>
              <a:t>E-Procurement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F5494"/>
                </a:solidFill>
              </a:rPr>
              <a:t>PROSPECT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dirty="0">
              <a:solidFill>
                <a:srgbClr val="0F549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dirty="0" smtClean="0">
              <a:solidFill>
                <a:srgbClr val="0F549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F5494"/>
                </a:solidFill>
              </a:rPr>
              <a:t>PADOR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F5494"/>
                </a:solidFill>
              </a:rPr>
              <a:t>Audit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F5494"/>
                </a:solidFill>
              </a:rPr>
              <a:t>Grant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F5494"/>
                </a:solidFill>
              </a:rPr>
              <a:t>GIS</a:t>
            </a:r>
            <a:endParaRPr lang="en-GB" sz="1200" b="1" dirty="0">
              <a:solidFill>
                <a:srgbClr val="0F549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415" y="5156557"/>
            <a:ext cx="5369983" cy="101566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1200" dirty="0" smtClean="0">
                <a:solidFill>
                  <a:srgbClr val="0F5494"/>
                </a:solidFill>
              </a:rPr>
              <a:t>OPSYS will </a:t>
            </a:r>
            <a:r>
              <a:rPr lang="en-GB" sz="1200" b="1" dirty="0" smtClean="0">
                <a:solidFill>
                  <a:srgbClr val="0F5494"/>
                </a:solidFill>
              </a:rPr>
              <a:t>interface with:</a:t>
            </a:r>
          </a:p>
          <a:p>
            <a:endParaRPr lang="en-GB" sz="1200" b="1" dirty="0" smtClean="0">
              <a:solidFill>
                <a:srgbClr val="0F549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F5494"/>
                </a:solidFill>
              </a:rPr>
              <a:t>ABAC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F5494"/>
                </a:solidFill>
              </a:rPr>
              <a:t>ARES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F5494"/>
                </a:solidFill>
              </a:rPr>
              <a:t>EAMR</a:t>
            </a:r>
          </a:p>
          <a:p>
            <a:endParaRPr lang="en-GB" sz="1200" b="1" dirty="0">
              <a:solidFill>
                <a:srgbClr val="0F549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dirty="0" smtClean="0">
              <a:solidFill>
                <a:srgbClr val="0F549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dirty="0">
              <a:solidFill>
                <a:srgbClr val="0F549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dirty="0" smtClean="0">
              <a:solidFill>
                <a:srgbClr val="0F549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dirty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+mj-lt"/>
              </a:rPr>
              <a:t>Why do we want OPSYS?</a:t>
            </a:r>
            <a:endParaRPr lang="en-GB" dirty="0">
              <a:latin typeface="+mj-lt"/>
            </a:endParaRPr>
          </a:p>
        </p:txBody>
      </p:sp>
      <p:pic>
        <p:nvPicPr>
          <p:cNvPr id="4" name="Picture 2" descr="C:\Users\calfaro\Desktop\photo odoardo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893" y="2191191"/>
            <a:ext cx="2143125" cy="18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326871" y="4062047"/>
            <a:ext cx="1317171" cy="409049"/>
          </a:xfrm>
          <a:prstGeom prst="roundRect">
            <a:avLst/>
          </a:prstGeom>
          <a:solidFill>
            <a:srgbClr val="254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YOU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57448" y="2049235"/>
            <a:ext cx="4201887" cy="22871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GB" b="1" dirty="0" smtClean="0">
                <a:solidFill>
                  <a:srgbClr val="002060"/>
                </a:solidFill>
              </a:rPr>
              <a:t>       </a:t>
            </a:r>
            <a:r>
              <a:rPr lang="en-GB" b="1" dirty="0" smtClean="0">
                <a:solidFill>
                  <a:srgbClr val="004494"/>
                </a:solidFill>
              </a:rPr>
              <a:t>User centricity: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4494"/>
                </a:solidFill>
              </a:rPr>
              <a:t>User centred: my workplace, portfolio, projects and programmes</a:t>
            </a:r>
            <a:endParaRPr lang="en-GB" sz="1400" dirty="0">
              <a:solidFill>
                <a:srgbClr val="0044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4494"/>
                </a:solidFill>
              </a:rPr>
              <a:t>User friendly look and feel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494"/>
                </a:solidFill>
              </a:rPr>
              <a:t>Receipt of notifications about tasks pertinent to each specific </a:t>
            </a:r>
            <a:r>
              <a:rPr lang="en-US" sz="1400" dirty="0" smtClean="0">
                <a:solidFill>
                  <a:srgbClr val="004494"/>
                </a:solidFill>
              </a:rPr>
              <a:t>user</a:t>
            </a:r>
            <a:endParaRPr lang="en-US" sz="1400" dirty="0">
              <a:solidFill>
                <a:srgbClr val="00449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0078" y="4884572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>
                <a:solidFill>
                  <a:srgbClr val="004494"/>
                </a:solidFill>
              </a:rPr>
              <a:t>Velocity and trustworthiness: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4494"/>
                </a:solidFill>
              </a:rPr>
              <a:t>Faster </a:t>
            </a:r>
            <a:r>
              <a:rPr lang="en-GB" sz="1400" dirty="0">
                <a:solidFill>
                  <a:srgbClr val="004494"/>
                </a:solidFill>
              </a:rPr>
              <a:t>link between progress reports and invoices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4494"/>
                </a:solidFill>
              </a:rPr>
              <a:t>Cheaper</a:t>
            </a:r>
            <a:r>
              <a:rPr lang="en-GB" sz="1400" dirty="0">
                <a:solidFill>
                  <a:srgbClr val="004494"/>
                </a:solidFill>
              </a:rPr>
              <a:t>, easier and safer tendering and grant </a:t>
            </a:r>
            <a:r>
              <a:rPr lang="en-GB" sz="1400" dirty="0" smtClean="0">
                <a:solidFill>
                  <a:srgbClr val="004494"/>
                </a:solidFill>
              </a:rPr>
              <a:t>procedures: e-signature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494"/>
                </a:solidFill>
              </a:rPr>
              <a:t>External users gain access to the </a:t>
            </a:r>
            <a:r>
              <a:rPr lang="en-US" sz="1400" dirty="0" smtClean="0">
                <a:solidFill>
                  <a:srgbClr val="004494"/>
                </a:solidFill>
              </a:rPr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494"/>
                </a:solidFill>
              </a:rPr>
              <a:t>Automatic generation of documentation/contracts</a:t>
            </a:r>
            <a:endParaRPr lang="en-US" sz="1400" dirty="0">
              <a:solidFill>
                <a:srgbClr val="00449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7074" y="1540399"/>
            <a:ext cx="411773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>
                <a:solidFill>
                  <a:srgbClr val="004494"/>
                </a:solidFill>
              </a:rPr>
              <a:t>Ease of use</a:t>
            </a:r>
            <a:r>
              <a:rPr lang="en-GB" dirty="0">
                <a:solidFill>
                  <a:srgbClr val="00449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4494"/>
                </a:solidFill>
              </a:rPr>
              <a:t>Single </a:t>
            </a:r>
            <a:r>
              <a:rPr lang="en-GB" sz="1400" dirty="0">
                <a:solidFill>
                  <a:srgbClr val="004494"/>
                </a:solidFill>
              </a:rPr>
              <a:t>interface covering all the workflows of the project </a:t>
            </a:r>
            <a:r>
              <a:rPr lang="en-GB" sz="1400" dirty="0" smtClean="0">
                <a:solidFill>
                  <a:srgbClr val="004494"/>
                </a:solidFill>
              </a:rPr>
              <a:t>cycle and providing access to all applications</a:t>
            </a:r>
            <a:endParaRPr lang="en-GB" sz="1400" dirty="0">
              <a:solidFill>
                <a:srgbClr val="0044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4494"/>
                </a:solidFill>
              </a:rPr>
              <a:t>No </a:t>
            </a:r>
            <a:r>
              <a:rPr lang="en-GB" sz="1400" dirty="0">
                <a:solidFill>
                  <a:srgbClr val="004494"/>
                </a:solidFill>
              </a:rPr>
              <a:t>re-encoding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4494"/>
                </a:solidFill>
              </a:rPr>
              <a:t>Will </a:t>
            </a:r>
            <a:r>
              <a:rPr lang="en-GB" sz="1400" dirty="0">
                <a:solidFill>
                  <a:srgbClr val="004494"/>
                </a:solidFill>
              </a:rPr>
              <a:t>allow progress and completion reports to be submitted and approved </a:t>
            </a:r>
            <a:r>
              <a:rPr lang="en-GB" sz="1400" dirty="0" smtClean="0">
                <a:solidFill>
                  <a:srgbClr val="004494"/>
                </a:solidFill>
              </a:rPr>
              <a:t>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494"/>
                </a:solidFill>
              </a:rPr>
              <a:t>Core and corporate indicators stored in the system for </a:t>
            </a:r>
            <a:r>
              <a:rPr lang="en-US" sz="1400" dirty="0" smtClean="0">
                <a:solidFill>
                  <a:srgbClr val="004494"/>
                </a:solidFill>
              </a:rPr>
              <a:t>re-use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494"/>
                </a:solidFill>
              </a:rPr>
              <a:t>Ability to delegate tasks to colleagues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494"/>
                </a:solidFill>
              </a:rPr>
              <a:t>Offline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494"/>
                </a:solidFill>
              </a:rPr>
              <a:t>Automatic interface with ABAC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494"/>
                </a:solidFill>
              </a:rPr>
              <a:t>E-signature</a:t>
            </a:r>
            <a:endParaRPr lang="en-US" sz="1400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OPSYS</a:t>
            </a:r>
            <a:r>
              <a:rPr lang="en-GB" sz="2800" dirty="0" smtClean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Stakeholders</a:t>
            </a:r>
            <a:endParaRPr lang="en-GB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73677"/>
            <a:ext cx="6576291" cy="4197819"/>
          </a:xfrm>
        </p:spPr>
        <p:txBody>
          <a:bodyPr/>
          <a:lstStyle/>
          <a:p>
            <a:r>
              <a:rPr lang="en-US" dirty="0"/>
              <a:t>European Commission </a:t>
            </a:r>
            <a:r>
              <a:rPr lang="en-US" dirty="0" smtClean="0"/>
              <a:t>staff:</a:t>
            </a:r>
          </a:p>
          <a:p>
            <a:pPr lvl="2"/>
            <a:r>
              <a:rPr lang="en-US" sz="1600" dirty="0" smtClean="0"/>
              <a:t>HQ, EUDs, and FPI Regional Teams</a:t>
            </a:r>
          </a:p>
          <a:p>
            <a:pPr lvl="2"/>
            <a:r>
              <a:rPr lang="en-US" sz="1600" dirty="0" smtClean="0"/>
              <a:t>Finance and Contracts Sections</a:t>
            </a:r>
          </a:p>
          <a:p>
            <a:pPr lvl="2"/>
            <a:r>
              <a:rPr lang="en-US" sz="1600" dirty="0" smtClean="0"/>
              <a:t>Operational Sections</a:t>
            </a:r>
          </a:p>
          <a:p>
            <a:pPr lvl="2"/>
            <a:endParaRPr lang="en-US" dirty="0"/>
          </a:p>
          <a:p>
            <a:r>
              <a:rPr lang="en-US" dirty="0"/>
              <a:t>Partner Countries: </a:t>
            </a:r>
            <a:endParaRPr lang="en-US" dirty="0" smtClean="0"/>
          </a:p>
          <a:p>
            <a:pPr lvl="2"/>
            <a:r>
              <a:rPr lang="en-US" sz="1600" dirty="0" smtClean="0"/>
              <a:t>NAOs</a:t>
            </a:r>
          </a:p>
          <a:p>
            <a:pPr lvl="2"/>
            <a:r>
              <a:rPr lang="en-US" sz="1600" dirty="0" smtClean="0"/>
              <a:t>Line Ministries</a:t>
            </a:r>
          </a:p>
          <a:p>
            <a:pPr lvl="2"/>
            <a:endParaRPr lang="en-US" dirty="0"/>
          </a:p>
          <a:p>
            <a:r>
              <a:rPr lang="en-US" dirty="0" smtClean="0"/>
              <a:t>Implementing Partners - Contractors: </a:t>
            </a:r>
          </a:p>
          <a:p>
            <a:pPr lvl="2"/>
            <a:r>
              <a:rPr lang="en-US" sz="1600" dirty="0" smtClean="0"/>
              <a:t>NGOs</a:t>
            </a:r>
            <a:r>
              <a:rPr lang="en-US" sz="1600" dirty="0"/>
              <a:t>, </a:t>
            </a:r>
            <a:r>
              <a:rPr lang="en-US" sz="1600" dirty="0" smtClean="0"/>
              <a:t>consulting </a:t>
            </a:r>
            <a:r>
              <a:rPr lang="en-US" sz="1600" dirty="0"/>
              <a:t>companies, etc</a:t>
            </a:r>
            <a:r>
              <a:rPr lang="en-US" sz="1600" dirty="0" smtClean="0"/>
              <a:t>.</a:t>
            </a:r>
          </a:p>
          <a:p>
            <a:pPr lvl="2"/>
            <a:r>
              <a:rPr lang="en-US" sz="1600" dirty="0" smtClean="0"/>
              <a:t>All bodies that have a contract with the EC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684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57706"/>
            <a:ext cx="7315200" cy="566738"/>
          </a:xfrm>
        </p:spPr>
        <p:txBody>
          <a:bodyPr/>
          <a:lstStyle/>
          <a:p>
            <a:r>
              <a:rPr lang="en-GB" sz="3000" dirty="0" smtClean="0"/>
              <a:t>OPSYS Global Planning</a:t>
            </a:r>
            <a:endParaRPr lang="en-GB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000" dirty="0" smtClean="0"/>
              <a:t>Releases and Integrations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95" y="2358651"/>
            <a:ext cx="11650634" cy="31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65018"/>
            <a:ext cx="7848600" cy="547948"/>
          </a:xfrm>
        </p:spPr>
        <p:txBody>
          <a:bodyPr/>
          <a:lstStyle/>
          <a:p>
            <a:r>
              <a:rPr lang="en-GB" sz="3000" dirty="0" smtClean="0"/>
              <a:t>OPSYS Key Features </a:t>
            </a:r>
            <a:endParaRPr lang="en-GB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" y="1212965"/>
            <a:ext cx="10310490" cy="564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45200"/>
            <a:ext cx="7848600" cy="566738"/>
          </a:xfrm>
        </p:spPr>
        <p:txBody>
          <a:bodyPr/>
          <a:lstStyle/>
          <a:p>
            <a:r>
              <a:rPr lang="en-GB" sz="3000" dirty="0" smtClean="0"/>
              <a:t>OPSYS Key Features</a:t>
            </a:r>
            <a:endParaRPr lang="en-GB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" y="1311938"/>
            <a:ext cx="118205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485C74B42D8FDC4380952B7A1CBED7C7" ma:contentTypeVersion="3" ma:contentTypeDescription="Create a new document in this library." ma:contentTypeScope="" ma:versionID="42174c6906845a94c5d55d1c4cf9fd40">
  <xsd:schema xmlns:xsd="http://www.w3.org/2001/XMLSchema" xmlns:xs="http://www.w3.org/2001/XMLSchema" xmlns:p="http://schemas.microsoft.com/office/2006/metadata/properties" xmlns:ns2="http://schemas.microsoft.com/sharepoint/v3/fields" xmlns:ns3="b82f7741-0104-41d1-8d47-236c82641ff6" xmlns:ns4="1ceba764-4fb5-4af4-9e5b-089663bda63a" targetNamespace="http://schemas.microsoft.com/office/2006/metadata/properties" ma:root="true" ma:fieldsID="f1e57c7219d6e5c7890cf6bfa8647bb6" ns2:_="" ns3:_="" ns4:_="">
    <xsd:import namespace="http://schemas.microsoft.com/sharepoint/v3/fields"/>
    <xsd:import namespace="b82f7741-0104-41d1-8d47-236c82641ff6"/>
    <xsd:import namespace="1ceba764-4fb5-4af4-9e5b-089663bda63a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2:_Status" minOccurs="0"/>
                <xsd:element ref="ns3:EC_Collab_DocumentLanguage"/>
                <xsd:element ref="ns3:EC_Collab_Status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2f7741-0104-41d1-8d47-236c82641ff6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4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5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eba764-4fb5-4af4-9e5b-089663bda63a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Not Started</_Status>
    <_dlc_DocId xmlns="1ceba764-4fb5-4af4-9e5b-089663bda63a">OPSYS-1705722999-55</_dlc_DocId>
    <_dlc_DocIdUrl xmlns="1ceba764-4fb5-4af4-9e5b-089663bda63a">
      <Url>https://myintracomm-collab.ec.europa.eu/projects/Opsys/_layouts/15/DocIdRedir.aspx?ID=OPSYS-1705722999-55</Url>
      <Description>OPSYS-1705722999-55</Description>
    </_dlc_DocIdUrl>
    <EC_Collab_Reference xmlns="b82f7741-0104-41d1-8d47-236c82641ff6" xsi:nil="true"/>
    <EC_Collab_Status xmlns="b82f7741-0104-41d1-8d47-236c82641ff6">Not Started</EC_Collab_Status>
    <EC_Collab_DocumentLanguage xmlns="b82f7741-0104-41d1-8d47-236c82641ff6">EN</EC_Collab_DocumentLanguage>
  </documentManagement>
</p:properties>
</file>

<file path=customXml/itemProps1.xml><?xml version="1.0" encoding="utf-8"?>
<ds:datastoreItem xmlns:ds="http://schemas.openxmlformats.org/officeDocument/2006/customXml" ds:itemID="{27555E37-62E9-428C-A663-E02CDDAFF96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AF2EC43-D62B-491F-837C-2B66992EC4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859D72-13AF-4EE2-9BA5-2F622851CC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b82f7741-0104-41d1-8d47-236c82641ff6"/>
    <ds:schemaRef ds:uri="1ceba764-4fb5-4af4-9e5b-089663bda6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4336492-C141-431A-A2F6-A9C0826E942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1ceba764-4fb5-4af4-9e5b-089663bda63a"/>
    <ds:schemaRef ds:uri="b82f7741-0104-41d1-8d47-236c82641ff6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4888</TotalTime>
  <Words>1416</Words>
  <Application>Microsoft Office PowerPoint</Application>
  <PresentationFormat>Widescreen</PresentationFormat>
  <Paragraphs>340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EC Square Sans Cond Pro</vt:lpstr>
      <vt:lpstr>EC Square Sans Pro</vt:lpstr>
      <vt:lpstr>EC Square Sans Pro Extra Black</vt:lpstr>
      <vt:lpstr>Verdana</vt:lpstr>
      <vt:lpstr>Wingdings</vt:lpstr>
      <vt:lpstr>Blank</vt:lpstr>
      <vt:lpstr>OPSYS Presentation </vt:lpstr>
      <vt:lpstr>Agenda</vt:lpstr>
      <vt:lpstr>Introduction to OPSYS </vt:lpstr>
      <vt:lpstr>What is OPSYS?</vt:lpstr>
      <vt:lpstr>Why do we want OPSYS?</vt:lpstr>
      <vt:lpstr>OPSYS Stakeholders</vt:lpstr>
      <vt:lpstr>OPSYS Global Planning</vt:lpstr>
      <vt:lpstr>OPSYS Key Features </vt:lpstr>
      <vt:lpstr>OPSYS Key Features</vt:lpstr>
      <vt:lpstr>Results and Monitoring</vt:lpstr>
      <vt:lpstr>OPSYS today - Workflow</vt:lpstr>
      <vt:lpstr>Homepage – My Workplace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start using OPSYS - Implementing Partners </vt:lpstr>
      <vt:lpstr>How to start using OPSYS - Implementing Partners </vt:lpstr>
      <vt:lpstr>Contract and Procurement</vt:lpstr>
      <vt:lpstr>Contract and procurement Key Functionalities </vt:lpstr>
      <vt:lpstr>Contract and procurement module: Key improvements</vt:lpstr>
      <vt:lpstr>Change Management</vt:lpstr>
      <vt:lpstr>Change Management as a facilitator</vt:lpstr>
      <vt:lpstr>Key milestones for 2019</vt:lpstr>
      <vt:lpstr> Guidance: WIKIs </vt:lpstr>
      <vt:lpstr>e-Help</vt:lpstr>
      <vt:lpstr>e-Learning videos</vt:lpstr>
      <vt:lpstr>Stay tuned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 « OPSYS goes live with Results and Monitoring »</dc:title>
  <dc:subject/>
  <dc:creator>COLAIACOVO Lucia (DEVCO-EXT)</dc:creator>
  <cp:keywords/>
  <dc:description/>
  <cp:lastModifiedBy>COLAIACOVO Lucia (DEVCO-EXT)</cp:lastModifiedBy>
  <cp:revision>455</cp:revision>
  <cp:lastPrinted>2018-12-04T11:27:11Z</cp:lastPrinted>
  <dcterms:created xsi:type="dcterms:W3CDTF">2018-08-09T08:46:49Z</dcterms:created>
  <dcterms:modified xsi:type="dcterms:W3CDTF">2019-03-20T10:39:02Z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0x010100258AA79CEB83498886A3A0868112325000485C74B42D8FDC4380952B7A1CBED7C7</vt:lpwstr>
  </property>
  <property fmtid="{D5CDD505-2E9C-101B-9397-08002B2CF9AE}" pid="3" name="_dlc_DocIdItemGuid">
    <vt:lpwstr>705a51e5-16b1-4c27-8c41-38ede529c53b</vt:lpwstr>
  </property>
</Properties>
</file>