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09" r:id="rId2"/>
    <p:sldId id="328" r:id="rId3"/>
    <p:sldId id="327" r:id="rId4"/>
    <p:sldId id="323" r:id="rId5"/>
    <p:sldId id="321" r:id="rId6"/>
    <p:sldId id="322" r:id="rId7"/>
    <p:sldId id="315" r:id="rId8"/>
    <p:sldId id="331" r:id="rId9"/>
    <p:sldId id="333" r:id="rId10"/>
    <p:sldId id="334" r:id="rId11"/>
  </p:sldIdLst>
  <p:sldSz cx="9144000" cy="6858000" type="screen4x3"/>
  <p:notesSz cx="6797675" cy="987266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RCIA MUNOZ Sara (INTPA)" initials="GMS(" lastIdx="16" clrIdx="0">
    <p:extLst>
      <p:ext uri="{19B8F6BF-5375-455C-9EA6-DF929625EA0E}">
        <p15:presenceInfo xmlns:p15="http://schemas.microsoft.com/office/powerpoint/2012/main" userId="S-1-5-21-1606980848-2025429265-839522115-9958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4480"/>
    <a:srgbClr val="0F5494"/>
    <a:srgbClr val="0C4980"/>
    <a:srgbClr val="0C4A85"/>
    <a:srgbClr val="0D508F"/>
    <a:srgbClr val="0E508E"/>
    <a:srgbClr val="3166CF"/>
    <a:srgbClr val="3E6FD2"/>
    <a:srgbClr val="2D5EC1"/>
    <a:srgbClr val="BDD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2" autoAdjust="0"/>
    <p:restoredTop sz="94343" autoAdjust="0"/>
  </p:normalViewPr>
  <p:slideViewPr>
    <p:cSldViewPr>
      <p:cViewPr varScale="1">
        <p:scale>
          <a:sx n="51" d="100"/>
          <a:sy n="51" d="100"/>
        </p:scale>
        <p:origin x="4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972" y="-102"/>
      </p:cViewPr>
      <p:guideLst>
        <p:guide orient="horz" pos="3109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4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09" tIns="45405" rIns="90809" bIns="45405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9" y="0"/>
            <a:ext cx="2946400" cy="494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09" tIns="45405" rIns="90809" bIns="45405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6900"/>
            <a:ext cx="2946400" cy="494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09" tIns="45405" rIns="90809" bIns="45405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9" y="9376900"/>
            <a:ext cx="2946400" cy="494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09" tIns="45405" rIns="90809" bIns="45405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E7B15932-BC29-4191-81B7-064BAB59EC7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6424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4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09" tIns="45405" rIns="90809" bIns="45405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9" y="0"/>
            <a:ext cx="2946400" cy="494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09" tIns="45405" rIns="90809" bIns="45405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39775"/>
            <a:ext cx="4935537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689240"/>
            <a:ext cx="5438775" cy="4442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09" tIns="45405" rIns="90809" bIns="454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6900"/>
            <a:ext cx="2946400" cy="494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09" tIns="45405" rIns="90809" bIns="45405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9" y="9376900"/>
            <a:ext cx="2946400" cy="494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09" tIns="45405" rIns="90809" bIns="45405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CD37C3E8-70D6-40ED-A7F7-A8C2353ABB8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5727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7C3E8-70D6-40ED-A7F7-A8C2353ABB87}" type="slidenum">
              <a:rPr lang="en-GB" altLang="en-US" smtClean="0"/>
              <a:pPr/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0012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7C3E8-70D6-40ED-A7F7-A8C2353ABB87}" type="slidenum">
              <a:rPr lang="en-GB" altLang="en-US" smtClean="0"/>
              <a:pPr/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8838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  <a:endParaRPr lang="en-GB" altLang="en-US" noProof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en-GB" altLang="en-US" noProof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135EE122-4030-432A-B4D8-9F12A230DFDE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C32F4-C54C-4D02-B9A6-179942E3C52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71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EAF06A-9102-4599-BC7F-8C68C8486AC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33426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logo_shadow_b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20788"/>
            <a:ext cx="9144000" cy="5637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 1" descr="EEAS-powerpoint-dc_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3"/>
            <a:ext cx="9144000" cy="1222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>
            <a:spLocks noChangeArrowheads="1"/>
          </p:cNvSpPr>
          <p:nvPr userDrawn="1"/>
        </p:nvSpPr>
        <p:spPr bwMode="auto">
          <a:xfrm>
            <a:off x="250825" y="6453188"/>
            <a:ext cx="45720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600" dirty="0">
                <a:solidFill>
                  <a:srgbClr val="007CC1"/>
                </a:solidFill>
              </a:rPr>
              <a:t> Integrated Approach for Security and Peace</a:t>
            </a:r>
            <a:endParaRPr lang="fr-FR" altLang="en-US" sz="600" dirty="0">
              <a:solidFill>
                <a:srgbClr val="C20000"/>
              </a:solidFill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0"/>
          </p:nvPr>
        </p:nvSpPr>
        <p:spPr>
          <a:xfrm>
            <a:off x="938158" y="2738438"/>
            <a:ext cx="7572428" cy="914400"/>
          </a:xfrm>
          <a:prstGeom prst="rect">
            <a:avLst/>
          </a:prstGeom>
        </p:spPr>
        <p:txBody>
          <a:bodyPr/>
          <a:lstStyle>
            <a:lvl1pPr marL="135000" indent="-135000" defTabSz="135000">
              <a:spcBef>
                <a:spcPts val="0"/>
              </a:spcBef>
              <a:buClr>
                <a:srgbClr val="007CC1"/>
              </a:buClr>
              <a:defRPr sz="1200">
                <a:latin typeface="Arial" pitchFamily="34" charset="0"/>
                <a:cs typeface="Arial" pitchFamily="34" charset="0"/>
              </a:defRPr>
            </a:lvl1pPr>
            <a:lvl2pPr indent="-135000">
              <a:buClr>
                <a:srgbClr val="007CC1"/>
              </a:buClr>
              <a:buFont typeface="Arial" pitchFamily="34" charset="0"/>
              <a:buChar char="−"/>
              <a:defRPr sz="900"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1"/>
          </p:nvPr>
        </p:nvSpPr>
        <p:spPr>
          <a:xfrm>
            <a:off x="1928801" y="1728782"/>
            <a:ext cx="5929348" cy="914400"/>
          </a:xfrm>
          <a:prstGeom prst="rect">
            <a:avLst/>
          </a:prstGeom>
        </p:spPr>
        <p:txBody>
          <a:bodyPr/>
          <a:lstStyle>
            <a:lvl1pPr marL="81000" indent="-270000">
              <a:spcBef>
                <a:spcPts val="0"/>
              </a:spcBef>
              <a:buFont typeface="+mj-lt"/>
              <a:buNone/>
              <a:defRPr sz="1950" b="1">
                <a:solidFill>
                  <a:srgbClr val="04388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735671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9E99C8-6DD0-41AD-B914-14952637391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00670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0E9E43-5CF5-43C3-9428-93B0E7E9474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58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997EA-990A-4508-8029-26F1A261AE5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85376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19E38F-C123-4EBE-88E3-8AD5F44A0A6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85667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6960B5-0AE3-40AB-A103-DC2A14C4245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8054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C843EF-6C64-4EB7-B7FC-00D17E7AEF4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7214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4A55E0-56B5-45D5-83D9-7F554657C51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899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71AA4F-8D4C-4530-8F9D-2B861759F27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8805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/>
              <a:t>Second level</a:t>
            </a:r>
            <a:endParaRPr lang="en-GB" altLang="en-US"/>
          </a:p>
          <a:p>
            <a:pPr lvl="1"/>
            <a:r>
              <a:rPr lang="en-GB" altLang="en-US"/>
              <a:t>Third level</a:t>
            </a:r>
          </a:p>
          <a:p>
            <a:pPr lvl="2"/>
            <a:r>
              <a:rPr lang="en-GB" altLang="en-US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EF41B31C-2198-4F86-A9B8-7702ED10D329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1520" y="2132856"/>
            <a:ext cx="8784976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BE" sz="3400" dirty="0" err="1">
                <a:latin typeface="Arial" panose="020B0604020202020204" pitchFamily="34" charset="0"/>
                <a:cs typeface="Arial" panose="020B0604020202020204" pitchFamily="34" charset="0"/>
              </a:rPr>
              <a:t>Mid</a:t>
            </a:r>
            <a:r>
              <a:rPr lang="fr-BE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3400" dirty="0" err="1">
                <a:latin typeface="Arial" panose="020B0604020202020204" pitchFamily="34" charset="0"/>
                <a:cs typeface="Arial" panose="020B0604020202020204" pitchFamily="34" charset="0"/>
              </a:rPr>
              <a:t>Term</a:t>
            </a:r>
            <a:r>
              <a:rPr lang="fr-BE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3400" dirty="0" err="1"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endParaRPr lang="fr-BE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BE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BE" sz="3400" dirty="0">
                <a:latin typeface="Arial" panose="020B0604020202020204" pitchFamily="34" charset="0"/>
                <a:cs typeface="Arial" panose="020B0604020202020204" pitchFamily="34" charset="0"/>
              </a:rPr>
              <a:t>NDICI–GE </a:t>
            </a:r>
            <a:r>
              <a:rPr lang="fr-BE" sz="3400" dirty="0" err="1">
                <a:latin typeface="Arial" panose="020B0604020202020204" pitchFamily="34" charset="0"/>
                <a:cs typeface="Arial" panose="020B0604020202020204" pitchFamily="34" charset="0"/>
              </a:rPr>
              <a:t>Peace</a:t>
            </a:r>
            <a:r>
              <a:rPr lang="fr-BE" sz="3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BE" sz="3400" dirty="0" err="1">
                <a:latin typeface="Arial" panose="020B0604020202020204" pitchFamily="34" charset="0"/>
                <a:cs typeface="Arial" panose="020B0604020202020204" pitchFamily="34" charset="0"/>
              </a:rPr>
              <a:t>Stability</a:t>
            </a:r>
            <a:r>
              <a:rPr lang="fr-BE" sz="3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fr-BE" sz="3400" dirty="0" err="1">
                <a:latin typeface="Arial" panose="020B0604020202020204" pitchFamily="34" charset="0"/>
                <a:cs typeface="Arial" panose="020B0604020202020204" pitchFamily="34" charset="0"/>
              </a:rPr>
              <a:t>Conflict</a:t>
            </a:r>
            <a:r>
              <a:rPr lang="fr-BE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3400" dirty="0" err="1">
                <a:latin typeface="Arial" panose="020B0604020202020204" pitchFamily="34" charset="0"/>
                <a:cs typeface="Arial" panose="020B0604020202020204" pitchFamily="34" charset="0"/>
              </a:rPr>
              <a:t>Prevention</a:t>
            </a:r>
            <a:r>
              <a:rPr lang="fr-BE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3400" dirty="0" err="1">
                <a:latin typeface="Arial" panose="020B0604020202020204" pitchFamily="34" charset="0"/>
                <a:cs typeface="Arial" panose="020B0604020202020204" pitchFamily="34" charset="0"/>
              </a:rPr>
              <a:t>thematic</a:t>
            </a:r>
            <a:r>
              <a:rPr lang="fr-BE" sz="3400" dirty="0">
                <a:latin typeface="Arial" panose="020B0604020202020204" pitchFamily="34" charset="0"/>
                <a:cs typeface="Arial" panose="020B0604020202020204" pitchFamily="34" charset="0"/>
              </a:rPr>
              <a:t> programme </a:t>
            </a:r>
          </a:p>
          <a:p>
            <a:pPr algn="ctr"/>
            <a:r>
              <a:rPr lang="fr-BE" sz="3400" dirty="0">
                <a:latin typeface="Arial" panose="020B0604020202020204" pitchFamily="34" charset="0"/>
                <a:cs typeface="Arial" panose="020B0604020202020204" pitchFamily="34" charset="0"/>
              </a:rPr>
              <a:t>2021-2027</a:t>
            </a:r>
          </a:p>
        </p:txBody>
      </p:sp>
      <p:sp>
        <p:nvSpPr>
          <p:cNvPr id="6" name="Rectangle 5"/>
          <p:cNvSpPr/>
          <p:nvPr/>
        </p:nvSpPr>
        <p:spPr>
          <a:xfrm>
            <a:off x="4121404" y="5085184"/>
            <a:ext cx="41729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Stakeholder Consultation – 07.08.2023</a:t>
            </a:r>
            <a:endParaRPr lang="fr-B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7083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611560" y="2348880"/>
            <a:ext cx="7738298" cy="3210842"/>
          </a:xfrm>
        </p:spPr>
        <p:txBody>
          <a:bodyPr/>
          <a:lstStyle/>
          <a:p>
            <a:pPr marL="354013" indent="-354013"/>
            <a:r>
              <a:rPr lang="en-IE" sz="2400" dirty="0">
                <a:effectLst/>
                <a:latin typeface="+mj-lt"/>
                <a:ea typeface="Calibri" panose="020F0502020204030204" pitchFamily="34" charset="0"/>
              </a:rPr>
              <a:t>Analysis and action for conflict prevention</a:t>
            </a:r>
          </a:p>
          <a:p>
            <a:pPr marL="354013" indent="-354013"/>
            <a:r>
              <a:rPr lang="en-IE" sz="2400" dirty="0">
                <a:effectLst/>
                <a:latin typeface="+mj-lt"/>
                <a:ea typeface="Calibri" panose="020F0502020204030204" pitchFamily="34" charset="0"/>
              </a:rPr>
              <a:t>Inclusive solutions for peace</a:t>
            </a:r>
            <a:endParaRPr lang="en-IE" sz="2400" dirty="0">
              <a:latin typeface="+mj-lt"/>
              <a:ea typeface="Calibri" panose="020F0502020204030204" pitchFamily="34" charset="0"/>
            </a:endParaRPr>
          </a:p>
          <a:p>
            <a:pPr marL="354013" indent="-354013"/>
            <a:r>
              <a:rPr lang="en-IE" sz="2400" dirty="0">
                <a:effectLst/>
                <a:latin typeface="+mj-lt"/>
                <a:ea typeface="Calibri" panose="020F0502020204030204" pitchFamily="34" charset="0"/>
              </a:rPr>
              <a:t>The threat picture is evolving fast</a:t>
            </a:r>
          </a:p>
          <a:p>
            <a:pPr marL="354013" indent="-354013"/>
            <a:r>
              <a:rPr lang="en-IE" sz="2400" dirty="0">
                <a:latin typeface="+mj-lt"/>
                <a:ea typeface="Calibri" panose="020F0502020204030204" pitchFamily="34" charset="0"/>
              </a:rPr>
              <a:t>R</a:t>
            </a:r>
            <a:r>
              <a:rPr lang="en-IE" sz="2400" dirty="0">
                <a:effectLst/>
                <a:latin typeface="+mj-lt"/>
                <a:ea typeface="Calibri" panose="020F0502020204030204" pitchFamily="34" charset="0"/>
              </a:rPr>
              <a:t>espond to the thematic and geographic priorities </a:t>
            </a:r>
            <a:endParaRPr lang="en-IE" sz="2400" dirty="0">
              <a:latin typeface="+mj-lt"/>
              <a:ea typeface="Calibri" panose="020F0502020204030204" pitchFamily="34" charset="0"/>
            </a:endParaRPr>
          </a:p>
          <a:p>
            <a:pPr marL="354013" indent="-354013"/>
            <a:r>
              <a:rPr lang="en-IE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Explain what we are seeking to achieve and how external interventions support our strategic aims. </a:t>
            </a:r>
          </a:p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979712" y="1556792"/>
            <a:ext cx="5929348" cy="914400"/>
          </a:xfrm>
        </p:spPr>
        <p:txBody>
          <a:bodyPr/>
          <a:lstStyle/>
          <a:p>
            <a:r>
              <a:rPr lang="en-GB" sz="2400" dirty="0"/>
              <a:t>Lessons and Reflections for future</a:t>
            </a:r>
          </a:p>
        </p:txBody>
      </p:sp>
    </p:spTree>
    <p:extLst>
      <p:ext uri="{BB962C8B-B14F-4D97-AF65-F5344CB8AC3E}">
        <p14:creationId xmlns:p14="http://schemas.microsoft.com/office/powerpoint/2010/main" val="4222658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938158" y="2132856"/>
            <a:ext cx="7572428" cy="4032448"/>
          </a:xfrm>
        </p:spPr>
        <p:txBody>
          <a:bodyPr/>
          <a:lstStyle/>
          <a:p>
            <a:pPr marL="0" indent="0">
              <a:buNone/>
            </a:pPr>
            <a:r>
              <a:rPr lang="en-IE" sz="1800" i="0" dirty="0"/>
              <a:t>Assess relevance on the basis of the following questions:</a:t>
            </a:r>
          </a:p>
          <a:p>
            <a:endParaRPr lang="en-IE" sz="1800" i="0" dirty="0"/>
          </a:p>
          <a:p>
            <a:r>
              <a:rPr lang="en-IE" sz="1800" i="0" dirty="0"/>
              <a:t>Do the priorities of the MIP and related objectives remain relevant to address current challenges? </a:t>
            </a:r>
          </a:p>
          <a:p>
            <a:endParaRPr lang="en-GB" sz="1800" i="0" dirty="0"/>
          </a:p>
          <a:p>
            <a:r>
              <a:rPr lang="en-IE" sz="1800" i="0" dirty="0"/>
              <a:t>Are there any emerging issues we should take into consideration to achieve the intended results of the current priorities?</a:t>
            </a:r>
          </a:p>
          <a:p>
            <a:endParaRPr lang="en-GB" sz="1800" i="0" dirty="0"/>
          </a:p>
          <a:p>
            <a:r>
              <a:rPr lang="en-IE" sz="1800" i="0" dirty="0"/>
              <a:t>Are there any gaps or areas where the MIP could be strengthened to better respond to the evolving needs and dynamics?</a:t>
            </a:r>
          </a:p>
          <a:p>
            <a:pPr marL="0" indent="0">
              <a:buNone/>
            </a:pPr>
            <a:endParaRPr lang="en-GB" sz="1800" i="0" dirty="0"/>
          </a:p>
          <a:p>
            <a:r>
              <a:rPr lang="en-IE" sz="1800" i="0" dirty="0"/>
              <a:t>Are there any lessons learned from the implementation of the MIP thus far that can inform adjustments or improvements for the remaining period?</a:t>
            </a:r>
            <a:endParaRPr lang="en-GB" sz="1800" i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928801" y="1728782"/>
            <a:ext cx="5929348" cy="548090"/>
          </a:xfrm>
        </p:spPr>
        <p:txBody>
          <a:bodyPr/>
          <a:lstStyle/>
          <a:p>
            <a:r>
              <a:rPr lang="en-GB" sz="2000" i="0" dirty="0"/>
              <a:t>Objective of Mid-Term Review:</a:t>
            </a:r>
          </a:p>
        </p:txBody>
      </p:sp>
    </p:spTree>
    <p:extLst>
      <p:ext uri="{BB962C8B-B14F-4D97-AF65-F5344CB8AC3E}">
        <p14:creationId xmlns:p14="http://schemas.microsoft.com/office/powerpoint/2010/main" val="3573652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938158" y="1700808"/>
            <a:ext cx="7810306" cy="4464496"/>
          </a:xfrm>
        </p:spPr>
        <p:txBody>
          <a:bodyPr/>
          <a:lstStyle/>
          <a:p>
            <a:pPr marL="0" indent="0">
              <a:buNone/>
            </a:pPr>
            <a:r>
              <a:rPr lang="en-GB" sz="2000" b="1" i="0" u="sng" dirty="0"/>
              <a:t>Evolution of peace and security landscape</a:t>
            </a:r>
            <a:endParaRPr lang="en-GB" sz="2000" b="1" i="0" dirty="0"/>
          </a:p>
          <a:p>
            <a:r>
              <a:rPr lang="en-GB" sz="2200" dirty="0"/>
              <a:t>Russian war of aggression and its repercussions on food security, energy security, financial aspects fuelling local conflicts</a:t>
            </a:r>
          </a:p>
          <a:p>
            <a:r>
              <a:rPr lang="en-GB" sz="2200" dirty="0"/>
              <a:t>Multilateral system and rule based order challenged</a:t>
            </a:r>
          </a:p>
          <a:p>
            <a:r>
              <a:rPr lang="en-GB" sz="2200" dirty="0"/>
              <a:t>Surge in unconstitutional changes of government </a:t>
            </a:r>
          </a:p>
          <a:p>
            <a:r>
              <a:rPr lang="en-GB" sz="2200" dirty="0"/>
              <a:t>Spread of Violent extremism</a:t>
            </a:r>
          </a:p>
          <a:p>
            <a:r>
              <a:rPr lang="en-GB" sz="2200" dirty="0"/>
              <a:t>Polarisation: international community/society</a:t>
            </a:r>
          </a:p>
          <a:p>
            <a:r>
              <a:rPr lang="en-GB" sz="2200" dirty="0"/>
              <a:t>Hybrid threats, cyberattacks, </a:t>
            </a:r>
            <a:r>
              <a:rPr lang="en-GB" sz="2200" dirty="0" err="1"/>
              <a:t>disinfo</a:t>
            </a:r>
            <a:r>
              <a:rPr lang="en-GB" sz="2200" dirty="0"/>
              <a:t>., </a:t>
            </a:r>
          </a:p>
          <a:p>
            <a:endParaRPr lang="en-GB" sz="2000" dirty="0"/>
          </a:p>
          <a:p>
            <a:pPr marL="0" indent="0">
              <a:buNone/>
            </a:pPr>
            <a:r>
              <a:rPr lang="en-GB" sz="2000" b="1" u="sng" dirty="0"/>
              <a:t>EU policy developments </a:t>
            </a:r>
            <a:r>
              <a:rPr lang="en-GB" sz="2200" u="sng" dirty="0"/>
              <a:t>(since adoption of MIP)</a:t>
            </a:r>
            <a:r>
              <a:rPr lang="en-GB" sz="2200" dirty="0"/>
              <a:t>: </a:t>
            </a:r>
          </a:p>
          <a:p>
            <a:pPr marL="0" indent="0">
              <a:buNone/>
            </a:pPr>
            <a:r>
              <a:rPr lang="en-GB" sz="2200" dirty="0"/>
              <a:t>Strategic Compass &amp; Civilian CSDP Compact; </a:t>
            </a:r>
          </a:p>
          <a:p>
            <a:endParaRPr lang="en-GB" sz="2000" dirty="0"/>
          </a:p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928801" y="1196752"/>
            <a:ext cx="5929348" cy="504056"/>
          </a:xfrm>
        </p:spPr>
        <p:txBody>
          <a:bodyPr/>
          <a:lstStyle/>
          <a:p>
            <a:pPr algn="ctr"/>
            <a:r>
              <a:rPr lang="en-GB" dirty="0"/>
              <a:t>Changing Context</a:t>
            </a:r>
          </a:p>
        </p:txBody>
      </p:sp>
    </p:spTree>
    <p:extLst>
      <p:ext uri="{BB962C8B-B14F-4D97-AF65-F5344CB8AC3E}">
        <p14:creationId xmlns:p14="http://schemas.microsoft.com/office/powerpoint/2010/main" val="1968665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67544" y="1340768"/>
            <a:ext cx="8208912" cy="4968552"/>
          </a:xfrm>
        </p:spPr>
        <p:txBody>
          <a:bodyPr/>
          <a:lstStyle/>
          <a:p>
            <a:pPr marL="0" indent="0" algn="just">
              <a:buNone/>
            </a:pPr>
            <a:r>
              <a:rPr lang="en-GB" sz="2000" b="1" dirty="0"/>
              <a:t>Peace, Stability and Conflict Prevention thematic programme: </a:t>
            </a:r>
            <a:endParaRPr lang="en-GB" sz="2000" dirty="0"/>
          </a:p>
          <a:p>
            <a:pPr marL="342900" lvl="1" indent="0">
              <a:buNone/>
              <a:defRPr/>
            </a:pPr>
            <a:endParaRPr lang="en-GB" sz="2000" b="0" i="1" dirty="0"/>
          </a:p>
          <a:p>
            <a:pPr marL="628650" lvl="1" indent="-285750">
              <a:buFont typeface="Wingdings" panose="05000000000000000000" pitchFamily="2" charset="2"/>
              <a:buChar char="Ø"/>
              <a:defRPr/>
            </a:pPr>
            <a:r>
              <a:rPr lang="en-GB" sz="2000" b="0" i="1" dirty="0"/>
              <a:t>Mix of global and local approaches (no geographical focus) </a:t>
            </a:r>
          </a:p>
          <a:p>
            <a:pPr marL="628650" lvl="1" indent="-285750">
              <a:buFont typeface="Wingdings" panose="05000000000000000000" pitchFamily="2" charset="2"/>
              <a:buChar char="Ø"/>
              <a:defRPr/>
            </a:pPr>
            <a:r>
              <a:rPr lang="en-GB" sz="2000" b="0" i="1" dirty="0"/>
              <a:t>Partnership with civil society organisations </a:t>
            </a:r>
          </a:p>
          <a:p>
            <a:pPr marL="628650" lvl="1" indent="-285750">
              <a:buFont typeface="Wingdings" panose="05000000000000000000" pitchFamily="2" charset="2"/>
              <a:buChar char="Ø"/>
              <a:defRPr/>
            </a:pPr>
            <a:r>
              <a:rPr lang="en-GB" sz="2000" b="0" i="1" dirty="0"/>
              <a:t>Multilateralism and partnership with international organisations </a:t>
            </a:r>
          </a:p>
          <a:p>
            <a:pPr marL="628650" lvl="1" indent="-285750">
              <a:buFont typeface="Wingdings" panose="05000000000000000000" pitchFamily="2" charset="2"/>
              <a:buChar char="Ø"/>
              <a:defRPr/>
            </a:pPr>
            <a:r>
              <a:rPr lang="en-GB" sz="2000" b="0" i="1" dirty="0"/>
              <a:t>Testing ideas, attention on lessons learning and sharing of experience</a:t>
            </a:r>
            <a:endParaRPr lang="en-GB" sz="2000" dirty="0"/>
          </a:p>
          <a:p>
            <a:pPr marL="628650" lvl="1" indent="-285750">
              <a:buFont typeface="Wingdings" panose="05000000000000000000" pitchFamily="2" charset="2"/>
              <a:buChar char="Ø"/>
              <a:defRPr/>
            </a:pPr>
            <a:r>
              <a:rPr lang="en-GB" sz="2000" b="0" i="1" dirty="0"/>
              <a:t>More inclusive (children, youth and women as actors for peace) and conflict sensitive approaches (</a:t>
            </a:r>
            <a:r>
              <a:rPr lang="en-GB" sz="2000" b="0" i="1" dirty="0">
                <a:solidFill>
                  <a:schemeClr val="accent2"/>
                </a:solidFill>
              </a:rPr>
              <a:t>44 </a:t>
            </a:r>
            <a:r>
              <a:rPr lang="en-GB" sz="2000" b="0" i="1" dirty="0"/>
              <a:t>CAS + 10 EWS)</a:t>
            </a:r>
          </a:p>
          <a:p>
            <a:pPr marL="628650" lvl="1" indent="-285750">
              <a:buFont typeface="Wingdings" panose="05000000000000000000" pitchFamily="2" charset="2"/>
              <a:buChar char="Ø"/>
              <a:defRPr/>
            </a:pPr>
            <a:r>
              <a:rPr lang="en-GB" sz="2000" b="0" i="1" dirty="0"/>
              <a:t>“New” global and trans-regional challenges: climate change and security, terrorism and radicalisation, global disinformation, cyber security, harmful online content / use of social media  </a:t>
            </a:r>
          </a:p>
          <a:p>
            <a:pPr marL="0" indent="0">
              <a:buNone/>
              <a:defRPr/>
            </a:pPr>
            <a:endParaRPr lang="en-GB" sz="1400" b="1" dirty="0">
              <a:latin typeface="Veranda"/>
            </a:endParaRPr>
          </a:p>
          <a:p>
            <a:pPr marL="0" indent="0">
              <a:buNone/>
              <a:defRPr/>
            </a:pPr>
            <a:endParaRPr lang="en-GB" sz="1100" b="1" dirty="0">
              <a:latin typeface="Veranda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4140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flipH="1">
            <a:off x="467544" y="1124744"/>
            <a:ext cx="82089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Peace, Stability and Conflict Prevention thematic programme: 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Area of intervention 1: </a:t>
            </a:r>
            <a:r>
              <a:rPr lang="en-GB" sz="2000" b="1" dirty="0">
                <a:solidFill>
                  <a:srgbClr val="0000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Assistance for conflict prevention, peacebuilding and crisis preparedness  </a:t>
            </a:r>
            <a:r>
              <a:rPr lang="en-GB" sz="2000" dirty="0">
                <a:solidFill>
                  <a:srgbClr val="0000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(former art 4 of </a:t>
            </a:r>
            <a:r>
              <a:rPr lang="en-GB" sz="2000" dirty="0" err="1">
                <a:solidFill>
                  <a:srgbClr val="0000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IcSP</a:t>
            </a:r>
            <a:r>
              <a:rPr lang="en-GB" sz="2000" dirty="0">
                <a:solidFill>
                  <a:srgbClr val="0000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Enhancing analytical tools, methodologies, and mechanisms to better detect early signs of conflicts, monitor conflict and design appropriate responses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Promoting conflict prevention and conflict resolution measures, including by facilitating and building capacity in confidence-building, mediation, dialogue and reconciliation processes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Supporting peace processes and transitions of conflict-affected societies/ communities, including stabilisation and peacebuilding efforts. </a:t>
            </a:r>
          </a:p>
          <a:p>
            <a:pPr lvl="1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Policy developments: Climate and Security + Stabilisation Concept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28493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flipH="1">
            <a:off x="0" y="1196752"/>
            <a:ext cx="9144000" cy="5770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Peace, Stability and Conflict Prevention thematic programme: 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Area of intervention 2: </a:t>
            </a:r>
            <a:r>
              <a:rPr lang="en-GB" sz="2000" b="1" dirty="0">
                <a:solidFill>
                  <a:srgbClr val="0000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Addressing global, trans-regional &amp; emerging threats </a:t>
            </a:r>
            <a:r>
              <a:rPr lang="en-GB" sz="2000" dirty="0">
                <a:solidFill>
                  <a:srgbClr val="0000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(former Art. 5 of </a:t>
            </a:r>
            <a:r>
              <a:rPr lang="en-GB" sz="2000" dirty="0" err="1">
                <a:solidFill>
                  <a:srgbClr val="0000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IcSP</a:t>
            </a:r>
            <a:r>
              <a:rPr lang="en-GB" sz="2000" dirty="0">
                <a:solidFill>
                  <a:srgbClr val="0000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2000" b="1" dirty="0">
              <a:solidFill>
                <a:srgbClr val="00009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Counter-terrorism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including preventing and countering violent extremism and radicalisation;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Mitigation of threats posed by intentional, accidental or naturally occurring release of CBRN materials or agents and related risks;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Fighting the global and trans-regional aspects of organised crime;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Addressing trans-regional and global threats to critical infrastructure;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Addressing the global and trans-regional effects of climate change and related environmental factors having a potentially destabilising impact on peace and security </a:t>
            </a:r>
          </a:p>
          <a:p>
            <a:pPr lvl="1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New policy developments: Cyber, Hybrid, Space, Maritime, etc.</a:t>
            </a:r>
          </a:p>
          <a:p>
            <a:endParaRPr lang="en-GB" dirty="0"/>
          </a:p>
          <a:p>
            <a:pPr lvl="1"/>
            <a:endParaRPr lang="en-GB" sz="1300" dirty="0"/>
          </a:p>
          <a:p>
            <a:endParaRPr lang="en-GB" dirty="0"/>
          </a:p>
          <a:p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85359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592853" y="1268760"/>
            <a:ext cx="7291515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fr-BE" sz="2000" kern="0" dirty="0"/>
              <a:t>Financial aspects</a:t>
            </a:r>
            <a:endParaRPr lang="en-GB" sz="2000" kern="0" dirty="0"/>
          </a:p>
        </p:txBody>
      </p:sp>
      <p:sp>
        <p:nvSpPr>
          <p:cNvPr id="7" name="Rectangle 6"/>
          <p:cNvSpPr/>
          <p:nvPr/>
        </p:nvSpPr>
        <p:spPr>
          <a:xfrm>
            <a:off x="179512" y="1772816"/>
            <a:ext cx="86409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ClrTx/>
              <a:buFont typeface="Wingdings" panose="05000000000000000000" pitchFamily="2" charset="2"/>
              <a:buChar char="Ø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Financial percentage ranges for all MIP priorities - They reflect identified needs in the priority areas, necessary complementarity with other funding programmes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buClrTx/>
              <a:buFont typeface="Wingdings" panose="05000000000000000000" pitchFamily="2" charset="2"/>
              <a:buChar char="Ø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Translated into annual expenditure (AAP) – based on the envelope set in NDICI-Global Europe Regulation Article 6. </a:t>
            </a:r>
          </a:p>
          <a:p>
            <a:pPr>
              <a:spcBef>
                <a:spcPts val="0"/>
              </a:spcBef>
              <a:buClrTx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buClrTx/>
              <a:buFont typeface="Wingdings" panose="05000000000000000000" pitchFamily="2" charset="2"/>
              <a:buChar char="Ø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Contribution to the NDICI-Global Europe overarching spending targets (Climate, human development and migration)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buClrTx/>
              <a:buFont typeface="Wingdings" panose="05000000000000000000" pitchFamily="2" charset="2"/>
              <a:buChar char="Ø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Use of individual and support measures (for experts facilities, studies and events)</a:t>
            </a:r>
          </a:p>
        </p:txBody>
      </p:sp>
    </p:spTree>
    <p:extLst>
      <p:ext uri="{BB962C8B-B14F-4D97-AF65-F5344CB8AC3E}">
        <p14:creationId xmlns:p14="http://schemas.microsoft.com/office/powerpoint/2010/main" val="2724302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C18B07B-CA3B-6628-24D8-AE49B950E6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626241"/>
              </p:ext>
            </p:extLst>
          </p:nvPr>
        </p:nvGraphicFramePr>
        <p:xfrm>
          <a:off x="107504" y="1268760"/>
          <a:ext cx="8928992" cy="48338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24736">
                  <a:extLst>
                    <a:ext uri="{9D8B030D-6E8A-4147-A177-3AD203B41FA5}">
                      <a16:colId xmlns:a16="http://schemas.microsoft.com/office/drawing/2014/main" val="3401042149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6467984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329399323"/>
                    </a:ext>
                  </a:extLst>
                </a:gridCol>
              </a:tblGrid>
              <a:tr h="6022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MIP PRIORITY</a:t>
                      </a:r>
                      <a:endParaRPr lang="en-IE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>
                          <a:solidFill>
                            <a:schemeClr val="tx1"/>
                          </a:solidFill>
                          <a:effectLst/>
                        </a:rPr>
                        <a:t>Indicative amount (MEUR)</a:t>
                      </a:r>
                      <a:endParaRPr lang="en-IE" sz="12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% of total MIP allocation</a:t>
                      </a:r>
                      <a:endParaRPr lang="en-IE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extLst>
                  <a:ext uri="{0D108BD9-81ED-4DB2-BD59-A6C34878D82A}">
                    <a16:rowId xmlns:a16="http://schemas.microsoft.com/office/drawing/2014/main" val="1476840702"/>
                  </a:ext>
                </a:extLst>
              </a:tr>
              <a:tr h="3978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Area of intervention: Assistance for conflict prevention, peacebuilding and crisis preparedness</a:t>
                      </a:r>
                      <a:endParaRPr lang="en-IE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263</a:t>
                      </a:r>
                      <a:endParaRPr lang="en-IE" sz="1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29% of total budget</a:t>
                      </a:r>
                      <a:endParaRPr lang="en-IE" sz="1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extLst>
                  <a:ext uri="{0D108BD9-81ED-4DB2-BD59-A6C34878D82A}">
                    <a16:rowId xmlns:a16="http://schemas.microsoft.com/office/drawing/2014/main" val="2153223012"/>
                  </a:ext>
                </a:extLst>
              </a:tr>
              <a:tr h="3978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Priority 1: Continuing to enhance capabilities relating to analytical tools, methodologies, and mechanisms</a:t>
                      </a:r>
                      <a:endParaRPr lang="en-IE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36 – 63</a:t>
                      </a:r>
                      <a:endParaRPr lang="en-IE" sz="1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4-7%</a:t>
                      </a:r>
                      <a:endParaRPr lang="en-IE" sz="1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extLst>
                  <a:ext uri="{0D108BD9-81ED-4DB2-BD59-A6C34878D82A}">
                    <a16:rowId xmlns:a16="http://schemas.microsoft.com/office/drawing/2014/main" val="78218568"/>
                  </a:ext>
                </a:extLst>
              </a:tr>
              <a:tr h="1897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Priority 2: Promote conflict prevention and conflict resolution measures</a:t>
                      </a:r>
                      <a:endParaRPr lang="en-IE" sz="12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4428" marR="144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118 – 163</a:t>
                      </a:r>
                      <a:endParaRPr lang="en-IE" sz="1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13-18%</a:t>
                      </a:r>
                      <a:endParaRPr lang="en-IE" sz="1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extLst>
                  <a:ext uri="{0D108BD9-81ED-4DB2-BD59-A6C34878D82A}">
                    <a16:rowId xmlns:a16="http://schemas.microsoft.com/office/drawing/2014/main" val="2036759299"/>
                  </a:ext>
                </a:extLst>
              </a:tr>
              <a:tr h="3978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Priority 3: Supporting peace processes and transitions of conflict affected societies/ communities, including stabilisation and peacebuilding efforts</a:t>
                      </a:r>
                      <a:endParaRPr lang="en-IE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54 – 90</a:t>
                      </a:r>
                      <a:endParaRPr lang="en-IE" sz="1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6-10%</a:t>
                      </a:r>
                      <a:endParaRPr lang="en-IE" sz="1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extLst>
                  <a:ext uri="{0D108BD9-81ED-4DB2-BD59-A6C34878D82A}">
                    <a16:rowId xmlns:a16="http://schemas.microsoft.com/office/drawing/2014/main" val="3197574043"/>
                  </a:ext>
                </a:extLst>
              </a:tr>
              <a:tr h="3978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Area of intervention: Assistance in addressing global, trans regional and emerging threats</a:t>
                      </a:r>
                      <a:endParaRPr lang="en-IE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626</a:t>
                      </a:r>
                      <a:endParaRPr lang="en-IE" sz="1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69% of total budget</a:t>
                      </a:r>
                      <a:endParaRPr lang="en-IE" sz="1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extLst>
                  <a:ext uri="{0D108BD9-81ED-4DB2-BD59-A6C34878D82A}">
                    <a16:rowId xmlns:a16="http://schemas.microsoft.com/office/drawing/2014/main" val="1485181911"/>
                  </a:ext>
                </a:extLst>
              </a:tr>
              <a:tr h="3978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Priority 4: Counterterrorism, including preventing and countering violent extremism and radicalisation</a:t>
                      </a:r>
                      <a:endParaRPr lang="en-IE" sz="1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199 – 227</a:t>
                      </a:r>
                      <a:endParaRPr lang="en-IE" sz="1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22-25%</a:t>
                      </a:r>
                      <a:endParaRPr lang="en-IE" sz="1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extLst>
                  <a:ext uri="{0D108BD9-81ED-4DB2-BD59-A6C34878D82A}">
                    <a16:rowId xmlns:a16="http://schemas.microsoft.com/office/drawing/2014/main" val="2618489961"/>
                  </a:ext>
                </a:extLst>
              </a:tr>
              <a:tr h="4640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Priority 5: Mitigation of threats posed by intentional, accidental or naturally occurring release of CBRN materials or agents and related risks to installations or sites</a:t>
                      </a:r>
                      <a:endParaRPr lang="en-IE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163 – 190</a:t>
                      </a:r>
                      <a:endParaRPr lang="en-IE" sz="1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18-21%</a:t>
                      </a:r>
                      <a:endParaRPr lang="en-IE" sz="1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extLst>
                  <a:ext uri="{0D108BD9-81ED-4DB2-BD59-A6C34878D82A}">
                    <a16:rowId xmlns:a16="http://schemas.microsoft.com/office/drawing/2014/main" val="3977288402"/>
                  </a:ext>
                </a:extLst>
              </a:tr>
              <a:tr h="1996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Priority 6: Fighting global and trans regional aspects of organised crime </a:t>
                      </a:r>
                      <a:endParaRPr lang="en-IE" sz="12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4428" marR="144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127 – 154</a:t>
                      </a:r>
                      <a:endParaRPr lang="en-IE" sz="1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14-17%</a:t>
                      </a:r>
                      <a:endParaRPr lang="en-IE" sz="1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extLst>
                  <a:ext uri="{0D108BD9-81ED-4DB2-BD59-A6C34878D82A}">
                    <a16:rowId xmlns:a16="http://schemas.microsoft.com/office/drawing/2014/main" val="2529134865"/>
                  </a:ext>
                </a:extLst>
              </a:tr>
              <a:tr h="3978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Priority 7: Addressing trans regional and global threats to critical infrastructure and essential services</a:t>
                      </a:r>
                      <a:endParaRPr lang="en-IE" sz="1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54 – 81</a:t>
                      </a:r>
                      <a:endParaRPr lang="en-IE" sz="1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6-9%</a:t>
                      </a:r>
                      <a:endParaRPr lang="en-IE" sz="1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extLst>
                  <a:ext uri="{0D108BD9-81ED-4DB2-BD59-A6C34878D82A}">
                    <a16:rowId xmlns:a16="http://schemas.microsoft.com/office/drawing/2014/main" val="2544780673"/>
                  </a:ext>
                </a:extLst>
              </a:tr>
              <a:tr h="3978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Priority 8: Addressing global and transregional effects of climate change and related environmental factors having a potentially destabilising impact</a:t>
                      </a:r>
                      <a:endParaRPr lang="en-IE" sz="1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27 – 45</a:t>
                      </a:r>
                      <a:endParaRPr lang="en-IE" sz="1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3-5%</a:t>
                      </a:r>
                      <a:endParaRPr lang="en-IE" sz="1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extLst>
                  <a:ext uri="{0D108BD9-81ED-4DB2-BD59-A6C34878D82A}">
                    <a16:rowId xmlns:a16="http://schemas.microsoft.com/office/drawing/2014/main" val="3304631633"/>
                  </a:ext>
                </a:extLst>
              </a:tr>
              <a:tr h="3902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Support measures </a:t>
                      </a:r>
                      <a:endParaRPr lang="en-IE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IE" sz="1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2% of total budget</a:t>
                      </a:r>
                      <a:endParaRPr lang="en-IE" sz="1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extLst>
                  <a:ext uri="{0D108BD9-81ED-4DB2-BD59-A6C34878D82A}">
                    <a16:rowId xmlns:a16="http://schemas.microsoft.com/office/drawing/2014/main" val="1588033050"/>
                  </a:ext>
                </a:extLst>
              </a:tr>
              <a:tr h="1934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TOTAL allocated</a:t>
                      </a:r>
                      <a:endParaRPr lang="en-IE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IE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908.000.000</a:t>
                      </a:r>
                      <a:endParaRPr lang="en-IE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extLst>
                  <a:ext uri="{0D108BD9-81ED-4DB2-BD59-A6C34878D82A}">
                    <a16:rowId xmlns:a16="http://schemas.microsoft.com/office/drawing/2014/main" val="42743929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9376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C18B07B-CA3B-6628-24D8-AE49B950E6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64504"/>
              </p:ext>
            </p:extLst>
          </p:nvPr>
        </p:nvGraphicFramePr>
        <p:xfrm>
          <a:off x="107504" y="1268760"/>
          <a:ext cx="8928992" cy="5213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24736">
                  <a:extLst>
                    <a:ext uri="{9D8B030D-6E8A-4147-A177-3AD203B41FA5}">
                      <a16:colId xmlns:a16="http://schemas.microsoft.com/office/drawing/2014/main" val="3401042149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64679844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1329399323"/>
                    </a:ext>
                  </a:extLst>
                </a:gridCol>
              </a:tblGrid>
              <a:tr h="6022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MIP PRIORITY</a:t>
                      </a:r>
                      <a:endParaRPr lang="en-IE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Actual amount 2021-2023 (MEUR)</a:t>
                      </a:r>
                      <a:endParaRPr lang="en-IE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% of total MIP allocation</a:t>
                      </a:r>
                      <a:endParaRPr lang="en-IE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extLst>
                  <a:ext uri="{0D108BD9-81ED-4DB2-BD59-A6C34878D82A}">
                    <a16:rowId xmlns:a16="http://schemas.microsoft.com/office/drawing/2014/main" val="1476840702"/>
                  </a:ext>
                </a:extLst>
              </a:tr>
              <a:tr h="1179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Area of intervention: Assistance for conflict prevention, peacebuilding and crisis preparedness</a:t>
                      </a:r>
                      <a:endParaRPr lang="en-IE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200" b="0" kern="120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121.047.006</a:t>
                      </a:r>
                    </a:p>
                  </a:txBody>
                  <a:tcPr marL="14428" marR="14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E" sz="1200" b="0" baseline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 anchor="ctr"/>
                </a:tc>
                <a:extLst>
                  <a:ext uri="{0D108BD9-81ED-4DB2-BD59-A6C34878D82A}">
                    <a16:rowId xmlns:a16="http://schemas.microsoft.com/office/drawing/2014/main" val="2153223012"/>
                  </a:ext>
                </a:extLst>
              </a:tr>
              <a:tr h="3978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Priority 1: Continuing to enhance capabilities relating to analytical tools, methodologies, and mechanisms</a:t>
                      </a:r>
                      <a:endParaRPr lang="en-IE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200" b="0" kern="120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</a:t>
                      </a:r>
                      <a:endParaRPr lang="en-IE" sz="1200" b="0" kern="1200" baseline="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kern="120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 (4-7)</a:t>
                      </a:r>
                      <a:endParaRPr lang="en-IE" sz="1200" b="0" kern="1200" baseline="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428" marR="14428" marT="0" marB="0" anchor="ctr"/>
                </a:tc>
                <a:extLst>
                  <a:ext uri="{0D108BD9-81ED-4DB2-BD59-A6C34878D82A}">
                    <a16:rowId xmlns:a16="http://schemas.microsoft.com/office/drawing/2014/main" val="78218568"/>
                  </a:ext>
                </a:extLst>
              </a:tr>
              <a:tr h="1897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Priority 2: Promote conflict prevention and conflict resolution measures</a:t>
                      </a:r>
                      <a:endParaRPr lang="en-IE" sz="12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4428" marR="144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2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IE" sz="12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3.5</a:t>
                      </a:r>
                    </a:p>
                  </a:txBody>
                  <a:tcPr marL="14428" marR="14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23 (13-18)</a:t>
                      </a:r>
                      <a:endParaRPr lang="en-IE" sz="1200" b="0" baseline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 anchor="ctr"/>
                </a:tc>
                <a:extLst>
                  <a:ext uri="{0D108BD9-81ED-4DB2-BD59-A6C34878D82A}">
                    <a16:rowId xmlns:a16="http://schemas.microsoft.com/office/drawing/2014/main" val="2036759299"/>
                  </a:ext>
                </a:extLst>
              </a:tr>
              <a:tr h="3978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Priority 3: Supporting peace processes and transitions of conflict affected societies/ communities, including stabilisation and peacebuilding efforts</a:t>
                      </a:r>
                      <a:endParaRPr lang="en-IE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2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IE" sz="12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8.5</a:t>
                      </a:r>
                    </a:p>
                  </a:txBody>
                  <a:tcPr marL="14428" marR="14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4,5 (6-10)</a:t>
                      </a:r>
                      <a:endParaRPr lang="en-IE" sz="1200" b="0" baseline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 anchor="ctr"/>
                </a:tc>
                <a:extLst>
                  <a:ext uri="{0D108BD9-81ED-4DB2-BD59-A6C34878D82A}">
                    <a16:rowId xmlns:a16="http://schemas.microsoft.com/office/drawing/2014/main" val="3197574043"/>
                  </a:ext>
                </a:extLst>
              </a:tr>
              <a:tr h="4084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Area of intervention: Assistance in addressing global, trans regional and emerging threats</a:t>
                      </a:r>
                      <a:endParaRPr lang="en-IE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200" b="0" kern="120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282.443.013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E" sz="1200" b="0" kern="1200" baseline="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428" marR="14428" marT="0" marB="0" anchor="ctr"/>
                </a:tc>
                <a:extLst>
                  <a:ext uri="{0D108BD9-81ED-4DB2-BD59-A6C34878D82A}">
                    <a16:rowId xmlns:a16="http://schemas.microsoft.com/office/drawing/2014/main" val="1485181911"/>
                  </a:ext>
                </a:extLst>
              </a:tr>
              <a:tr h="3978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Priority 4: Counterterrorism, including preventing and countering violent extremism and radicalisation</a:t>
                      </a:r>
                      <a:endParaRPr lang="en-IE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83</a:t>
                      </a:r>
                      <a:endParaRPr lang="en-IE" sz="1200" b="0" baseline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23 (22-25)</a:t>
                      </a:r>
                      <a:endParaRPr lang="en-IE" sz="1200" b="0" baseline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 anchor="ctr"/>
                </a:tc>
                <a:extLst>
                  <a:ext uri="{0D108BD9-81ED-4DB2-BD59-A6C34878D82A}">
                    <a16:rowId xmlns:a16="http://schemas.microsoft.com/office/drawing/2014/main" val="2618489961"/>
                  </a:ext>
                </a:extLst>
              </a:tr>
              <a:tr h="4640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Priority 5: Mitigation of threats posed by intentional, accidental or naturally occurring release of CBRN materials or agents and related risks to installations or sites</a:t>
                      </a:r>
                      <a:endParaRPr lang="en-IE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57,5</a:t>
                      </a:r>
                      <a:endParaRPr lang="en-IE" sz="1200" b="0" baseline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19 (18-21)</a:t>
                      </a:r>
                      <a:endParaRPr lang="en-IE" sz="1200" b="0" baseline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 anchor="ctr"/>
                </a:tc>
                <a:extLst>
                  <a:ext uri="{0D108BD9-81ED-4DB2-BD59-A6C34878D82A}">
                    <a16:rowId xmlns:a16="http://schemas.microsoft.com/office/drawing/2014/main" val="3977288402"/>
                  </a:ext>
                </a:extLst>
              </a:tr>
              <a:tr h="1996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Priority 6: Fighting global and trans regional aspects of organised crime </a:t>
                      </a:r>
                      <a:endParaRPr lang="en-IE" sz="12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4428" marR="144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2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 marL="14428" marR="14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15 (14-17)</a:t>
                      </a:r>
                      <a:endParaRPr lang="en-IE" sz="1200" b="0" baseline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 anchor="ctr"/>
                </a:tc>
                <a:extLst>
                  <a:ext uri="{0D108BD9-81ED-4DB2-BD59-A6C34878D82A}">
                    <a16:rowId xmlns:a16="http://schemas.microsoft.com/office/drawing/2014/main" val="2529134865"/>
                  </a:ext>
                </a:extLst>
              </a:tr>
              <a:tr h="3978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Priority 7: Addressing trans regional and global threats to critical infrastructure and essential services</a:t>
                      </a:r>
                      <a:endParaRPr lang="en-IE" sz="1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2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14428" marR="14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 (6-9)</a:t>
                      </a:r>
                      <a:endParaRPr lang="en-IE" sz="1200" b="0" baseline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 anchor="ctr"/>
                </a:tc>
                <a:extLst>
                  <a:ext uri="{0D108BD9-81ED-4DB2-BD59-A6C34878D82A}">
                    <a16:rowId xmlns:a16="http://schemas.microsoft.com/office/drawing/2014/main" val="2544780673"/>
                  </a:ext>
                </a:extLst>
              </a:tr>
              <a:tr h="3978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Priority 8: Addressing global and transregional effects of climate change and related environmental factors having a potentially destabilising impact</a:t>
                      </a:r>
                      <a:endParaRPr lang="en-IE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2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14428" marR="14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 (3-5)</a:t>
                      </a:r>
                      <a:endParaRPr lang="en-IE" sz="1200" b="0" baseline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 anchor="ctr"/>
                </a:tc>
                <a:extLst>
                  <a:ext uri="{0D108BD9-81ED-4DB2-BD59-A6C34878D82A}">
                    <a16:rowId xmlns:a16="http://schemas.microsoft.com/office/drawing/2014/main" val="3304631633"/>
                  </a:ext>
                </a:extLst>
              </a:tr>
              <a:tr h="3902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Support measures </a:t>
                      </a:r>
                      <a:endParaRPr lang="en-IE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2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IE" sz="1200" b="0" baseline="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+1</a:t>
                      </a:r>
                    </a:p>
                  </a:txBody>
                  <a:tcPr marL="14428" marR="14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2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(2)</a:t>
                      </a:r>
                    </a:p>
                  </a:txBody>
                  <a:tcPr marL="14428" marR="14428" marT="0" marB="0" anchor="ctr"/>
                </a:tc>
                <a:extLst>
                  <a:ext uri="{0D108BD9-81ED-4DB2-BD59-A6C34878D82A}">
                    <a16:rowId xmlns:a16="http://schemas.microsoft.com/office/drawing/2014/main" val="1588033050"/>
                  </a:ext>
                </a:extLst>
              </a:tr>
              <a:tr h="1934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</a:rPr>
                        <a:t>TOTAL allocated for 2021-2023 </a:t>
                      </a:r>
                      <a:endParaRPr lang="en-IE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baseline="0" dirty="0">
                          <a:solidFill>
                            <a:schemeClr val="tx1"/>
                          </a:solidFill>
                          <a:effectLst/>
                        </a:rPr>
                        <a:t>403.490.019</a:t>
                      </a:r>
                      <a:r>
                        <a:rPr lang="en-GB" sz="1200" b="0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IE" sz="1200" b="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baseline="0" dirty="0">
                          <a:solidFill>
                            <a:schemeClr val="tx1"/>
                          </a:solidFill>
                          <a:effectLst/>
                        </a:rPr>
                        <a:t>46%</a:t>
                      </a:r>
                      <a:endParaRPr lang="en-IE" sz="1200" b="1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28" marR="14428" marT="0" marB="0" anchor="ctr"/>
                </a:tc>
                <a:extLst>
                  <a:ext uri="{0D108BD9-81ED-4DB2-BD59-A6C34878D82A}">
                    <a16:rowId xmlns:a16="http://schemas.microsoft.com/office/drawing/2014/main" val="42743929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613236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2651</TotalTime>
  <Words>1093</Words>
  <Application>Microsoft Office PowerPoint</Application>
  <PresentationFormat>On-screen Show (4:3)</PresentationFormat>
  <Paragraphs>153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Veranda</vt:lpstr>
      <vt:lpstr>Verdana</vt:lpstr>
      <vt:lpstr>Wingdings</vt:lpstr>
      <vt:lpstr>Blank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Instrument contributing to Stability and Peace (IcSP)</dc:title>
  <dc:creator>NIEMINEN Outi (FPI)</dc:creator>
  <cp:lastModifiedBy>Felicity Roach</cp:lastModifiedBy>
  <cp:revision>183</cp:revision>
  <cp:lastPrinted>2023-09-01T13:45:22Z</cp:lastPrinted>
  <dcterms:created xsi:type="dcterms:W3CDTF">2017-12-01T09:31:10Z</dcterms:created>
  <dcterms:modified xsi:type="dcterms:W3CDTF">2023-10-16T08:48:50Z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2023-08-30T08:47:53Z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ae79f16e-2c29-494a-82d8-5400113bee84</vt:lpwstr>
  </property>
  <property fmtid="{D5CDD505-2E9C-101B-9397-08002B2CF9AE}" pid="8" name="MSIP_Label_6bd9ddd1-4d20-43f6-abfa-fc3c07406f94_ContentBits">
    <vt:lpwstr>0</vt:lpwstr>
  </property>
</Properties>
</file>