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36" r:id="rId2"/>
  </p:sldMasterIdLst>
  <p:notesMasterIdLst>
    <p:notesMasterId r:id="rId38"/>
  </p:notesMasterIdLst>
  <p:handoutMasterIdLst>
    <p:handoutMasterId r:id="rId39"/>
  </p:handoutMasterIdLst>
  <p:sldIdLst>
    <p:sldId id="301" r:id="rId3"/>
    <p:sldId id="338" r:id="rId4"/>
    <p:sldId id="310" r:id="rId5"/>
    <p:sldId id="369" r:id="rId6"/>
    <p:sldId id="347" r:id="rId7"/>
    <p:sldId id="358" r:id="rId8"/>
    <p:sldId id="326" r:id="rId9"/>
    <p:sldId id="350" r:id="rId10"/>
    <p:sldId id="318" r:id="rId11"/>
    <p:sldId id="410" r:id="rId12"/>
    <p:sldId id="344" r:id="rId13"/>
    <p:sldId id="340" r:id="rId14"/>
    <p:sldId id="343" r:id="rId15"/>
    <p:sldId id="365" r:id="rId16"/>
    <p:sldId id="370" r:id="rId17"/>
    <p:sldId id="372" r:id="rId18"/>
    <p:sldId id="375" r:id="rId19"/>
    <p:sldId id="378" r:id="rId20"/>
    <p:sldId id="381" r:id="rId21"/>
    <p:sldId id="382" r:id="rId22"/>
    <p:sldId id="379" r:id="rId23"/>
    <p:sldId id="380" r:id="rId24"/>
    <p:sldId id="374" r:id="rId25"/>
    <p:sldId id="383" r:id="rId26"/>
    <p:sldId id="389" r:id="rId27"/>
    <p:sldId id="390" r:id="rId28"/>
    <p:sldId id="391" r:id="rId29"/>
    <p:sldId id="392" r:id="rId30"/>
    <p:sldId id="393" r:id="rId31"/>
    <p:sldId id="394" r:id="rId32"/>
    <p:sldId id="395" r:id="rId33"/>
    <p:sldId id="397" r:id="rId34"/>
    <p:sldId id="411" r:id="rId35"/>
    <p:sldId id="399" r:id="rId36"/>
    <p:sldId id="400" r:id="rId37"/>
  </p:sldIdLst>
  <p:sldSz cx="9144000" cy="6858000" type="screen4x3"/>
  <p:notesSz cx="6718300" cy="9855200"/>
  <p:defaultTextStyle>
    <a:defPPr>
      <a:defRPr lang="fr-FR"/>
    </a:defPPr>
    <a:lvl1pPr algn="l" rtl="0" eaLnBrk="0" fontAlgn="base" hangingPunct="0">
      <a:spcBef>
        <a:spcPct val="0"/>
      </a:spcBef>
      <a:spcAft>
        <a:spcPct val="0"/>
      </a:spcAft>
      <a:defRPr sz="2400" i="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Times" pitchFamily="18" charset="0"/>
        <a:ea typeface="+mn-ea"/>
        <a:cs typeface="+mn-cs"/>
      </a:defRPr>
    </a:lvl5pPr>
    <a:lvl6pPr marL="2286000" algn="l" defTabSz="914400" rtl="0" eaLnBrk="1" latinLnBrk="0" hangingPunct="1">
      <a:defRPr sz="2400" i="1" kern="1200">
        <a:solidFill>
          <a:schemeClr val="tx1"/>
        </a:solidFill>
        <a:latin typeface="Times" pitchFamily="18" charset="0"/>
        <a:ea typeface="+mn-ea"/>
        <a:cs typeface="+mn-cs"/>
      </a:defRPr>
    </a:lvl6pPr>
    <a:lvl7pPr marL="2743200" algn="l" defTabSz="914400" rtl="0" eaLnBrk="1" latinLnBrk="0" hangingPunct="1">
      <a:defRPr sz="2400" i="1" kern="1200">
        <a:solidFill>
          <a:schemeClr val="tx1"/>
        </a:solidFill>
        <a:latin typeface="Times" pitchFamily="18" charset="0"/>
        <a:ea typeface="+mn-ea"/>
        <a:cs typeface="+mn-cs"/>
      </a:defRPr>
    </a:lvl7pPr>
    <a:lvl8pPr marL="3200400" algn="l" defTabSz="914400" rtl="0" eaLnBrk="1" latinLnBrk="0" hangingPunct="1">
      <a:defRPr sz="2400" i="1" kern="1200">
        <a:solidFill>
          <a:schemeClr val="tx1"/>
        </a:solidFill>
        <a:latin typeface="Times" pitchFamily="18" charset="0"/>
        <a:ea typeface="+mn-ea"/>
        <a:cs typeface="+mn-cs"/>
      </a:defRPr>
    </a:lvl8pPr>
    <a:lvl9pPr marL="3657600" algn="l" defTabSz="914400" rtl="0" eaLnBrk="1" latinLnBrk="0" hangingPunct="1">
      <a:defRPr sz="2400" i="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DB7F7"/>
    <a:srgbClr val="FFFF66"/>
    <a:srgbClr val="FBA90F"/>
    <a:srgbClr val="000080"/>
    <a:srgbClr val="6600CC"/>
    <a:srgbClr val="FFFFFF"/>
    <a:srgbClr val="0F2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65" autoAdjust="0"/>
    <p:restoredTop sz="94383" autoAdjust="0"/>
  </p:normalViewPr>
  <p:slideViewPr>
    <p:cSldViewPr>
      <p:cViewPr>
        <p:scale>
          <a:sx n="100" d="100"/>
          <a:sy n="100" d="100"/>
        </p:scale>
        <p:origin x="-247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010"/>
    </p:cViewPr>
  </p:sorterViewPr>
  <p:notesViewPr>
    <p:cSldViewPr>
      <p:cViewPr varScale="1">
        <p:scale>
          <a:sx n="77" d="100"/>
          <a:sy n="77" d="100"/>
        </p:scale>
        <p:origin x="-2160" y="-78"/>
      </p:cViewPr>
      <p:guideLst>
        <p:guide orient="horz" pos="3104"/>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olarca\AppData\Local\Microsoft\Windows\Temporary%20Internet%20Files\Content.Outlook\T5U6PY1G\Graphs%20Annual%20Report%202013%20(working%20document).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1480089540387731E-2"/>
          <c:y val="0.11211768405959606"/>
          <c:w val="0.51663709708558114"/>
          <c:h val="0.84709022822237368"/>
        </c:manualLayout>
      </c:layout>
      <c:pie3DChart>
        <c:varyColors val="1"/>
        <c:ser>
          <c:idx val="0"/>
          <c:order val="0"/>
          <c:tx>
            <c:strRef>
              <c:f>Sheet1!$B$1</c:f>
              <c:strCache>
                <c:ptCount val="1"/>
                <c:pt idx="0">
                  <c:v>Funding</c:v>
                </c:pt>
              </c:strCache>
            </c:strRef>
          </c:tx>
          <c:explosion val="25"/>
          <c:dPt>
            <c:idx val="0"/>
            <c:bubble3D val="0"/>
            <c:spPr>
              <a:solidFill>
                <a:srgbClr val="FFFF00"/>
              </a:solidFill>
            </c:spPr>
          </c:dPt>
          <c:dPt>
            <c:idx val="1"/>
            <c:bubble3D val="0"/>
            <c:spPr>
              <a:solidFill>
                <a:srgbClr val="6600CC"/>
              </a:solidFill>
            </c:spPr>
          </c:dPt>
          <c:dPt>
            <c:idx val="2"/>
            <c:bubble3D val="0"/>
            <c:spPr>
              <a:solidFill>
                <a:srgbClr val="00B0F0"/>
              </a:solidFill>
            </c:spPr>
          </c:dPt>
          <c:dPt>
            <c:idx val="3"/>
            <c:bubble3D val="0"/>
            <c:spPr>
              <a:solidFill>
                <a:srgbClr val="92D050"/>
              </a:solidFill>
            </c:spPr>
          </c:dPt>
          <c:dPt>
            <c:idx val="4"/>
            <c:bubble3D val="0"/>
            <c:spPr>
              <a:solidFill>
                <a:srgbClr val="FBA90F"/>
              </a:solidFill>
            </c:spPr>
          </c:dPt>
          <c:dPt>
            <c:idx val="5"/>
            <c:bubble3D val="0"/>
            <c:explosion val="53"/>
            <c:spPr>
              <a:solidFill>
                <a:srgbClr val="FF0000"/>
              </a:solidFill>
            </c:spPr>
          </c:dPt>
          <c:dPt>
            <c:idx val="6"/>
            <c:bubble3D val="0"/>
            <c:spPr>
              <a:solidFill>
                <a:schemeClr val="accent1">
                  <a:lumMod val="75000"/>
                </a:schemeClr>
              </a:solidFill>
            </c:spPr>
          </c:dPt>
          <c:dLbls>
            <c:dLbl>
              <c:idx val="0"/>
              <c:layout>
                <c:manualLayout>
                  <c:x val="-4.4149678183292462E-2"/>
                  <c:y val="-8.0015061152969358E-2"/>
                </c:manualLayout>
              </c:layout>
              <c:tx>
                <c:rich>
                  <a:bodyPr/>
                  <a:lstStyle/>
                  <a:p>
                    <a:r>
                      <a:rPr lang="en-US" b="1" dirty="0" smtClean="0">
                        <a:solidFill>
                          <a:schemeClr val="tx1"/>
                        </a:solidFill>
                      </a:rPr>
                      <a:t>32%</a:t>
                    </a:r>
                  </a:p>
                  <a:p>
                    <a:r>
                      <a:rPr lang="en-US" b="0" dirty="0" smtClean="0">
                        <a:solidFill>
                          <a:schemeClr val="tx1"/>
                        </a:solidFill>
                      </a:rPr>
                      <a:t>28,0</a:t>
                    </a:r>
                    <a:endParaRPr lang="en-US" b="0" dirty="0" smtClean="0"/>
                  </a:p>
                </c:rich>
              </c:tx>
              <c:showLegendKey val="0"/>
              <c:showVal val="1"/>
              <c:showCatName val="0"/>
              <c:showSerName val="0"/>
              <c:showPercent val="1"/>
              <c:showBubbleSize val="0"/>
            </c:dLbl>
            <c:dLbl>
              <c:idx val="1"/>
              <c:layout>
                <c:manualLayout>
                  <c:x val="3.0580755152978086E-2"/>
                  <c:y val="5.655917118729159E-2"/>
                </c:manualLayout>
              </c:layout>
              <c:tx>
                <c:rich>
                  <a:bodyPr/>
                  <a:lstStyle/>
                  <a:p>
                    <a:r>
                      <a:rPr lang="en-US" b="1" dirty="0" smtClean="0">
                        <a:solidFill>
                          <a:schemeClr val="tx1"/>
                        </a:solidFill>
                      </a:rPr>
                      <a:t>20%</a:t>
                    </a:r>
                  </a:p>
                  <a:p>
                    <a:r>
                      <a:rPr lang="en-US" b="0" dirty="0" smtClean="0">
                        <a:solidFill>
                          <a:schemeClr val="tx1"/>
                        </a:solidFill>
                      </a:rPr>
                      <a:t>17,1</a:t>
                    </a:r>
                    <a:endParaRPr lang="en-US" b="0" dirty="0"/>
                  </a:p>
                </c:rich>
              </c:tx>
              <c:showLegendKey val="0"/>
              <c:showVal val="1"/>
              <c:showCatName val="0"/>
              <c:showSerName val="0"/>
              <c:showPercent val="1"/>
              <c:showBubbleSize val="0"/>
            </c:dLbl>
            <c:dLbl>
              <c:idx val="2"/>
              <c:layout>
                <c:manualLayout>
                  <c:x val="0.11596910836822445"/>
                  <c:y val="0.16740710823909533"/>
                </c:manualLayout>
              </c:layout>
              <c:tx>
                <c:rich>
                  <a:bodyPr/>
                  <a:lstStyle/>
                  <a:p>
                    <a:r>
                      <a:rPr lang="en-US" b="1" dirty="0" smtClean="0">
                        <a:solidFill>
                          <a:schemeClr val="tx1"/>
                        </a:solidFill>
                      </a:rPr>
                      <a:t>16%</a:t>
                    </a:r>
                  </a:p>
                  <a:p>
                    <a:r>
                      <a:rPr lang="en-US" b="0" dirty="0" smtClean="0">
                        <a:solidFill>
                          <a:schemeClr val="tx1"/>
                        </a:solidFill>
                      </a:rPr>
                      <a:t>13,4</a:t>
                    </a:r>
                    <a:endParaRPr lang="en-US" b="0" dirty="0"/>
                  </a:p>
                </c:rich>
              </c:tx>
              <c:showLegendKey val="0"/>
              <c:showVal val="1"/>
              <c:showCatName val="0"/>
              <c:showSerName val="0"/>
              <c:showPercent val="1"/>
              <c:showBubbleSize val="0"/>
            </c:dLbl>
            <c:dLbl>
              <c:idx val="3"/>
              <c:layout>
                <c:manualLayout>
                  <c:x val="1.8938475140265749E-3"/>
                  <c:y val="0.1923500672965914"/>
                </c:manualLayout>
              </c:layout>
              <c:tx>
                <c:rich>
                  <a:bodyPr/>
                  <a:lstStyle/>
                  <a:p>
                    <a:r>
                      <a:rPr lang="en-US" b="1" dirty="0" smtClean="0">
                        <a:solidFill>
                          <a:schemeClr val="tx1"/>
                        </a:solidFill>
                      </a:rPr>
                      <a:t>13%</a:t>
                    </a:r>
                  </a:p>
                  <a:p>
                    <a:r>
                      <a:rPr lang="en-US" b="0" dirty="0" smtClean="0">
                        <a:solidFill>
                          <a:schemeClr val="tx1"/>
                        </a:solidFill>
                      </a:rPr>
                      <a:t>11,3</a:t>
                    </a:r>
                    <a:endParaRPr lang="en-US" b="0" dirty="0"/>
                  </a:p>
                </c:rich>
              </c:tx>
              <c:showLegendKey val="0"/>
              <c:showVal val="1"/>
              <c:showCatName val="0"/>
              <c:showSerName val="0"/>
              <c:showPercent val="1"/>
              <c:showBubbleSize val="0"/>
            </c:dLbl>
            <c:dLbl>
              <c:idx val="4"/>
              <c:layout>
                <c:manualLayout>
                  <c:x val="-3.3974656624889736E-2"/>
                  <c:y val="-4.0337176434276915E-2"/>
                </c:manualLayout>
              </c:layout>
              <c:tx>
                <c:rich>
                  <a:bodyPr/>
                  <a:lstStyle/>
                  <a:p>
                    <a:r>
                      <a:rPr lang="en-US" b="1" dirty="0" smtClean="0">
                        <a:solidFill>
                          <a:schemeClr val="tx1"/>
                        </a:solidFill>
                      </a:rPr>
                      <a:t>2%</a:t>
                    </a:r>
                  </a:p>
                  <a:p>
                    <a:r>
                      <a:rPr lang="en-US" b="0" dirty="0" smtClean="0">
                        <a:solidFill>
                          <a:schemeClr val="tx1"/>
                        </a:solidFill>
                      </a:rPr>
                      <a:t>1,9</a:t>
                    </a:r>
                    <a:endParaRPr lang="en-US" b="0" dirty="0"/>
                  </a:p>
                </c:rich>
              </c:tx>
              <c:showLegendKey val="0"/>
              <c:showVal val="1"/>
              <c:showCatName val="0"/>
              <c:showSerName val="0"/>
              <c:showPercent val="1"/>
              <c:showBubbleSize val="0"/>
            </c:dLbl>
            <c:dLbl>
              <c:idx val="5"/>
              <c:layout>
                <c:manualLayout>
                  <c:x val="4.1483960647375813E-2"/>
                  <c:y val="-0.15372436331954845"/>
                </c:manualLayout>
              </c:layout>
              <c:tx>
                <c:rich>
                  <a:bodyPr/>
                  <a:lstStyle/>
                  <a:p>
                    <a:pPr>
                      <a:defRPr sz="1400">
                        <a:solidFill>
                          <a:schemeClr val="tx1"/>
                        </a:solidFill>
                      </a:defRPr>
                    </a:pPr>
                    <a:r>
                      <a:rPr lang="en-US" b="1" dirty="0" smtClean="0">
                        <a:solidFill>
                          <a:srgbClr val="FF0000"/>
                        </a:solidFill>
                      </a:rPr>
                      <a:t>2%</a:t>
                    </a:r>
                  </a:p>
                  <a:p>
                    <a:pPr>
                      <a:defRPr sz="1400">
                        <a:solidFill>
                          <a:schemeClr val="tx1"/>
                        </a:solidFill>
                      </a:defRPr>
                    </a:pPr>
                    <a:r>
                      <a:rPr lang="en-US" b="0" dirty="0" smtClean="0">
                        <a:solidFill>
                          <a:srgbClr val="FF0000"/>
                        </a:solidFill>
                      </a:rPr>
                      <a:t>1,6</a:t>
                    </a:r>
                    <a:endParaRPr lang="en-US" b="0" dirty="0">
                      <a:solidFill>
                        <a:srgbClr val="FF0000"/>
                      </a:solidFill>
                    </a:endParaRPr>
                  </a:p>
                </c:rich>
              </c:tx>
              <c:spPr>
                <a:noFill/>
                <a:ln>
                  <a:solidFill>
                    <a:srgbClr val="FF0000"/>
                  </a:solidFill>
                </a:ln>
              </c:spPr>
              <c:showLegendKey val="0"/>
              <c:showVal val="1"/>
              <c:showCatName val="0"/>
              <c:showSerName val="0"/>
              <c:showPercent val="1"/>
              <c:showBubbleSize val="0"/>
            </c:dLbl>
            <c:dLbl>
              <c:idx val="6"/>
              <c:layout>
                <c:manualLayout>
                  <c:x val="0.12342247439970615"/>
                  <c:y val="-0.27875806045167834"/>
                </c:manualLayout>
              </c:layout>
              <c:tx>
                <c:rich>
                  <a:bodyPr/>
                  <a:lstStyle/>
                  <a:p>
                    <a:r>
                      <a:rPr lang="en-US" b="1" dirty="0" smtClean="0">
                        <a:solidFill>
                          <a:schemeClr val="tx1"/>
                        </a:solidFill>
                      </a:rPr>
                      <a:t>0%</a:t>
                    </a:r>
                  </a:p>
                  <a:p>
                    <a:r>
                      <a:rPr lang="en-US" b="0" dirty="0" smtClean="0">
                        <a:solidFill>
                          <a:schemeClr val="tx1"/>
                        </a:solidFill>
                      </a:rPr>
                      <a:t>0,1</a:t>
                    </a:r>
                    <a:endParaRPr lang="en-US" b="0" dirty="0"/>
                  </a:p>
                </c:rich>
              </c:tx>
              <c:showLegendKey val="0"/>
              <c:showVal val="1"/>
              <c:showCatName val="0"/>
              <c:showSerName val="0"/>
              <c:showPercent val="1"/>
              <c:showBubbleSize val="0"/>
            </c:dLbl>
            <c:dLbl>
              <c:idx val="7"/>
              <c:layout>
                <c:manualLayout>
                  <c:x val="0.16834736403355488"/>
                  <c:y val="-5.9922779847356875E-2"/>
                </c:manualLayout>
              </c:layout>
              <c:tx>
                <c:rich>
                  <a:bodyPr/>
                  <a:lstStyle/>
                  <a:p>
                    <a:r>
                      <a:rPr lang="en-US" b="1" dirty="0" smtClean="0"/>
                      <a:t>15%</a:t>
                    </a:r>
                    <a:r>
                      <a:rPr lang="en-US" dirty="0" smtClean="0"/>
                      <a:t> 12,6</a:t>
                    </a:r>
                    <a:endParaRPr lang="en-US" dirty="0"/>
                  </a:p>
                </c:rich>
              </c:tx>
              <c:showLegendKey val="0"/>
              <c:showVal val="1"/>
              <c:showCatName val="0"/>
              <c:showSerName val="0"/>
              <c:showPercent val="1"/>
              <c:showBubbleSize val="0"/>
            </c:dLbl>
            <c:spPr>
              <a:noFill/>
              <a:ln>
                <a:noFill/>
              </a:ln>
            </c:spPr>
            <c:txPr>
              <a:bodyPr/>
              <a:lstStyle/>
              <a:p>
                <a:pPr>
                  <a:defRPr sz="1400">
                    <a:solidFill>
                      <a:schemeClr val="tx1"/>
                    </a:solidFill>
                  </a:defRPr>
                </a:pPr>
                <a:endParaRPr lang="en-US"/>
              </a:p>
            </c:txPr>
            <c:showLegendKey val="0"/>
            <c:showVal val="1"/>
            <c:showCatName val="0"/>
            <c:showSerName val="0"/>
            <c:showPercent val="1"/>
            <c:showBubbleSize val="0"/>
            <c:showLeaderLines val="1"/>
          </c:dLbls>
          <c:cat>
            <c:strRef>
              <c:f>Sheet1!$A$2:$A$9</c:f>
              <c:strCache>
                <c:ptCount val="8"/>
                <c:pt idx="0">
                  <c:v>EDF </c:v>
                </c:pt>
                <c:pt idx="1">
                  <c:v>DCI</c:v>
                </c:pt>
                <c:pt idx="2">
                  <c:v>ENPI</c:v>
                </c:pt>
                <c:pt idx="3">
                  <c:v>IPA</c:v>
                </c:pt>
                <c:pt idx="4">
                  <c:v>CFSP</c:v>
                </c:pt>
                <c:pt idx="5">
                  <c:v>STABILITY</c:v>
                </c:pt>
                <c:pt idx="6">
                  <c:v>ICI+</c:v>
                </c:pt>
                <c:pt idx="7">
                  <c:v>Others</c:v>
                </c:pt>
              </c:strCache>
            </c:strRef>
          </c:cat>
          <c:val>
            <c:numRef>
              <c:f>Sheet1!$B$2:$B$9</c:f>
              <c:numCache>
                <c:formatCode>#,##0</c:formatCode>
                <c:ptCount val="8"/>
                <c:pt idx="0">
                  <c:v>28017</c:v>
                </c:pt>
                <c:pt idx="1">
                  <c:v>17143</c:v>
                </c:pt>
                <c:pt idx="2">
                  <c:v>13482</c:v>
                </c:pt>
                <c:pt idx="3">
                  <c:v>11397</c:v>
                </c:pt>
                <c:pt idx="4">
                  <c:v>1976</c:v>
                </c:pt>
                <c:pt idx="5">
                  <c:v>1623</c:v>
                </c:pt>
                <c:pt idx="6" formatCode="General">
                  <c:v>123</c:v>
                </c:pt>
                <c:pt idx="7">
                  <c:v>12603</c:v>
                </c:pt>
              </c:numCache>
            </c:numRef>
          </c:val>
        </c:ser>
        <c:ser>
          <c:idx val="1"/>
          <c:order val="1"/>
          <c:tx>
            <c:strRef>
              <c:f>Sheet1!$C$1</c:f>
              <c:strCache>
                <c:ptCount val="1"/>
                <c:pt idx="0">
                  <c:v>%</c:v>
                </c:pt>
              </c:strCache>
            </c:strRef>
          </c:tx>
          <c:cat>
            <c:strRef>
              <c:f>Sheet1!$A$2:$A$9</c:f>
              <c:strCache>
                <c:ptCount val="8"/>
                <c:pt idx="0">
                  <c:v>EDF </c:v>
                </c:pt>
                <c:pt idx="1">
                  <c:v>DCI</c:v>
                </c:pt>
                <c:pt idx="2">
                  <c:v>ENPI</c:v>
                </c:pt>
                <c:pt idx="3">
                  <c:v>IPA</c:v>
                </c:pt>
                <c:pt idx="4">
                  <c:v>CFSP</c:v>
                </c:pt>
                <c:pt idx="5">
                  <c:v>STABILITY</c:v>
                </c:pt>
                <c:pt idx="6">
                  <c:v>ICI+</c:v>
                </c:pt>
                <c:pt idx="7">
                  <c:v>Others</c:v>
                </c:pt>
              </c:strCache>
            </c:strRef>
          </c:cat>
          <c:val>
            <c:numRef>
              <c:f>Sheet1!$C$2:$C$9</c:f>
              <c:numCache>
                <c:formatCode>0%</c:formatCode>
                <c:ptCount val="8"/>
                <c:pt idx="0">
                  <c:v>0.32394463907870547</c:v>
                </c:pt>
                <c:pt idx="1">
                  <c:v>0.19821476059985896</c:v>
                </c:pt>
                <c:pt idx="2">
                  <c:v>0.1558846994345971</c:v>
                </c:pt>
                <c:pt idx="3">
                  <c:v>0.14065334633279444</c:v>
                </c:pt>
                <c:pt idx="4">
                  <c:v>2.2847364343774209E-2</c:v>
                </c:pt>
                <c:pt idx="5">
                  <c:v>1.8765826077907662E-2</c:v>
                </c:pt>
                <c:pt idx="6">
                  <c:v>1.4221790558118562E-3</c:v>
                </c:pt>
                <c:pt idx="7">
                  <c:v>0.14714350133546084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073676769496868"/>
          <c:y val="0.11692074629868747"/>
          <c:w val="0.34040272383364339"/>
          <c:h val="0.83653545622010006"/>
        </c:manualLayout>
      </c:layout>
      <c:overlay val="0"/>
      <c:spPr>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8961763535415046E-2"/>
          <c:y val="0.11684499981338196"/>
          <c:w val="0.50978118597595812"/>
          <c:h val="0.82971258682790472"/>
        </c:manualLayout>
      </c:layout>
      <c:pie3DChart>
        <c:varyColors val="1"/>
        <c:ser>
          <c:idx val="0"/>
          <c:order val="0"/>
          <c:tx>
            <c:strRef>
              <c:f>Sheet1!$B$1</c:f>
              <c:strCache>
                <c:ptCount val="1"/>
                <c:pt idx="0">
                  <c:v>Funding</c:v>
                </c:pt>
              </c:strCache>
            </c:strRef>
          </c:tx>
          <c:explosion val="25"/>
          <c:dPt>
            <c:idx val="0"/>
            <c:bubble3D val="0"/>
            <c:spPr>
              <a:solidFill>
                <a:srgbClr val="FFFF00"/>
              </a:solidFill>
            </c:spPr>
          </c:dPt>
          <c:dPt>
            <c:idx val="1"/>
            <c:bubble3D val="0"/>
            <c:spPr>
              <a:solidFill>
                <a:srgbClr val="6600CC"/>
              </a:solidFill>
            </c:spPr>
          </c:dPt>
          <c:dPt>
            <c:idx val="2"/>
            <c:bubble3D val="0"/>
            <c:spPr>
              <a:solidFill>
                <a:srgbClr val="00B0F0"/>
              </a:solidFill>
            </c:spPr>
          </c:dPt>
          <c:dPt>
            <c:idx val="3"/>
            <c:bubble3D val="0"/>
            <c:spPr>
              <a:solidFill>
                <a:srgbClr val="92D050"/>
              </a:solidFill>
            </c:spPr>
          </c:dPt>
          <c:dPt>
            <c:idx val="4"/>
            <c:bubble3D val="0"/>
            <c:spPr>
              <a:solidFill>
                <a:srgbClr val="FBA90F"/>
              </a:solidFill>
            </c:spPr>
          </c:dPt>
          <c:dPt>
            <c:idx val="5"/>
            <c:bubble3D val="0"/>
            <c:explosion val="53"/>
            <c:spPr>
              <a:solidFill>
                <a:srgbClr val="FF0000"/>
              </a:solidFill>
            </c:spPr>
          </c:dPt>
          <c:dPt>
            <c:idx val="6"/>
            <c:bubble3D val="0"/>
            <c:spPr>
              <a:solidFill>
                <a:schemeClr val="accent1">
                  <a:lumMod val="75000"/>
                </a:schemeClr>
              </a:solidFill>
            </c:spPr>
          </c:dPt>
          <c:dLbls>
            <c:dLbl>
              <c:idx val="0"/>
              <c:layout>
                <c:manualLayout>
                  <c:x val="-8.5915740431379635E-4"/>
                  <c:y val="-9.8184147071178493E-2"/>
                </c:manualLayout>
              </c:layout>
              <c:tx>
                <c:rich>
                  <a:bodyPr/>
                  <a:lstStyle/>
                  <a:p>
                    <a:r>
                      <a:rPr lang="en-US" sz="1400" b="1" dirty="0" smtClean="0">
                        <a:solidFill>
                          <a:schemeClr val="tx1"/>
                        </a:solidFill>
                      </a:rPr>
                      <a:t>32%</a:t>
                    </a:r>
                  </a:p>
                  <a:p>
                    <a:r>
                      <a:rPr lang="en-US" sz="1400" dirty="0" smtClean="0">
                        <a:solidFill>
                          <a:schemeClr val="tx1"/>
                        </a:solidFill>
                      </a:rPr>
                      <a:t>30,5</a:t>
                    </a:r>
                    <a:endParaRPr lang="en-US" dirty="0"/>
                  </a:p>
                </c:rich>
              </c:tx>
              <c:showLegendKey val="0"/>
              <c:showVal val="1"/>
              <c:showCatName val="0"/>
              <c:showSerName val="0"/>
              <c:showPercent val="0"/>
              <c:showBubbleSize val="0"/>
            </c:dLbl>
            <c:dLbl>
              <c:idx val="1"/>
              <c:layout>
                <c:manualLayout>
                  <c:x val="2.7463915023471775E-2"/>
                  <c:y val="7.7059223055624293E-2"/>
                </c:manualLayout>
              </c:layout>
              <c:tx>
                <c:rich>
                  <a:bodyPr/>
                  <a:lstStyle/>
                  <a:p>
                    <a:r>
                      <a:rPr lang="en-US" sz="1400" b="1" dirty="0" smtClean="0">
                        <a:solidFill>
                          <a:schemeClr val="tx1"/>
                        </a:solidFill>
                      </a:rPr>
                      <a:t>21%</a:t>
                    </a:r>
                  </a:p>
                  <a:p>
                    <a:r>
                      <a:rPr lang="en-US" sz="1400" dirty="0" smtClean="0">
                        <a:solidFill>
                          <a:schemeClr val="tx1"/>
                        </a:solidFill>
                      </a:rPr>
                      <a:t>19,6</a:t>
                    </a:r>
                    <a:endParaRPr lang="en-US" dirty="0"/>
                  </a:p>
                </c:rich>
              </c:tx>
              <c:showLegendKey val="0"/>
              <c:showVal val="1"/>
              <c:showCatName val="0"/>
              <c:showSerName val="0"/>
              <c:showPercent val="0"/>
              <c:showBubbleSize val="0"/>
            </c:dLbl>
            <c:dLbl>
              <c:idx val="2"/>
              <c:layout>
                <c:manualLayout>
                  <c:x val="0.13216280295625207"/>
                  <c:y val="0.17203829449657468"/>
                </c:manualLayout>
              </c:layout>
              <c:tx>
                <c:rich>
                  <a:bodyPr/>
                  <a:lstStyle/>
                  <a:p>
                    <a:r>
                      <a:rPr lang="en-US" sz="1400" b="1" dirty="0" smtClean="0">
                        <a:solidFill>
                          <a:schemeClr val="tx1"/>
                        </a:solidFill>
                      </a:rPr>
                      <a:t>16%</a:t>
                    </a:r>
                  </a:p>
                  <a:p>
                    <a:r>
                      <a:rPr lang="en-US" sz="1400" dirty="0" smtClean="0">
                        <a:solidFill>
                          <a:schemeClr val="tx1"/>
                        </a:solidFill>
                      </a:rPr>
                      <a:t>15,4</a:t>
                    </a:r>
                    <a:endParaRPr lang="en-US" dirty="0"/>
                  </a:p>
                </c:rich>
              </c:tx>
              <c:showLegendKey val="0"/>
              <c:showVal val="1"/>
              <c:showCatName val="0"/>
              <c:showSerName val="0"/>
              <c:showPercent val="0"/>
              <c:showBubbleSize val="0"/>
            </c:dLbl>
            <c:dLbl>
              <c:idx val="3"/>
              <c:layout>
                <c:manualLayout>
                  <c:x val="2.2051016232969467E-3"/>
                  <c:y val="5.6531239027275478E-2"/>
                </c:manualLayout>
              </c:layout>
              <c:tx>
                <c:rich>
                  <a:bodyPr/>
                  <a:lstStyle/>
                  <a:p>
                    <a:r>
                      <a:rPr lang="en-US" sz="1400" b="1" dirty="0" smtClean="0">
                        <a:solidFill>
                          <a:schemeClr val="tx1"/>
                        </a:solidFill>
                      </a:rPr>
                      <a:t>12%</a:t>
                    </a:r>
                  </a:p>
                  <a:p>
                    <a:r>
                      <a:rPr lang="en-US" sz="1400" dirty="0" smtClean="0">
                        <a:solidFill>
                          <a:schemeClr val="tx1"/>
                        </a:solidFill>
                      </a:rPr>
                      <a:t>11,6</a:t>
                    </a:r>
                    <a:endParaRPr lang="en-US" dirty="0"/>
                  </a:p>
                </c:rich>
              </c:tx>
              <c:showLegendKey val="0"/>
              <c:showVal val="1"/>
              <c:showCatName val="0"/>
              <c:showSerName val="0"/>
              <c:showPercent val="0"/>
              <c:showBubbleSize val="0"/>
            </c:dLbl>
            <c:dLbl>
              <c:idx val="4"/>
              <c:layout>
                <c:manualLayout>
                  <c:x val="3.0949649793746174E-3"/>
                  <c:y val="-3.064719848290234E-2"/>
                </c:manualLayout>
              </c:layout>
              <c:tx>
                <c:rich>
                  <a:bodyPr/>
                  <a:lstStyle/>
                  <a:p>
                    <a:r>
                      <a:rPr lang="en-US" sz="1400" b="1" dirty="0" smtClean="0">
                        <a:solidFill>
                          <a:schemeClr val="tx1"/>
                        </a:solidFill>
                      </a:rPr>
                      <a:t>2.5%</a:t>
                    </a:r>
                  </a:p>
                  <a:p>
                    <a:r>
                      <a:rPr lang="en-US" sz="1400" dirty="0" smtClean="0">
                        <a:solidFill>
                          <a:schemeClr val="tx1"/>
                        </a:solidFill>
                      </a:rPr>
                      <a:t>2,3</a:t>
                    </a:r>
                    <a:endParaRPr lang="en-US" dirty="0"/>
                  </a:p>
                </c:rich>
              </c:tx>
              <c:showLegendKey val="0"/>
              <c:showVal val="1"/>
              <c:showCatName val="0"/>
              <c:showSerName val="0"/>
              <c:showPercent val="0"/>
              <c:showBubbleSize val="0"/>
            </c:dLbl>
            <c:dLbl>
              <c:idx val="5"/>
              <c:layout>
                <c:manualLayout>
                  <c:x val="7.7374124484365425E-2"/>
                  <c:y val="-0.20229870629720575"/>
                </c:manualLayout>
              </c:layout>
              <c:tx>
                <c:rich>
                  <a:bodyPr/>
                  <a:lstStyle/>
                  <a:p>
                    <a:pPr>
                      <a:defRPr sz="1400">
                        <a:solidFill>
                          <a:schemeClr val="tx1"/>
                        </a:solidFill>
                      </a:defRPr>
                    </a:pPr>
                    <a:r>
                      <a:rPr lang="en-US" sz="1400" b="1" dirty="0" smtClean="0">
                        <a:solidFill>
                          <a:srgbClr val="FF0000"/>
                        </a:solidFill>
                      </a:rPr>
                      <a:t>2.5%</a:t>
                    </a:r>
                  </a:p>
                  <a:p>
                    <a:pPr>
                      <a:defRPr sz="1400">
                        <a:solidFill>
                          <a:schemeClr val="tx1"/>
                        </a:solidFill>
                      </a:defRPr>
                    </a:pPr>
                    <a:r>
                      <a:rPr lang="en-US" sz="1400" dirty="0" smtClean="0">
                        <a:solidFill>
                          <a:srgbClr val="FF0000"/>
                        </a:solidFill>
                      </a:rPr>
                      <a:t>2,3</a:t>
                    </a:r>
                    <a:endParaRPr lang="en-US" dirty="0">
                      <a:solidFill>
                        <a:srgbClr val="FF0000"/>
                      </a:solidFill>
                    </a:endParaRPr>
                  </a:p>
                </c:rich>
              </c:tx>
              <c:spPr>
                <a:noFill/>
                <a:ln>
                  <a:solidFill>
                    <a:srgbClr val="FF0000"/>
                  </a:solidFill>
                </a:ln>
              </c:spPr>
              <c:showLegendKey val="0"/>
              <c:showVal val="1"/>
              <c:showCatName val="0"/>
              <c:showSerName val="0"/>
              <c:showPercent val="0"/>
              <c:showBubbleSize val="0"/>
            </c:dLbl>
            <c:dLbl>
              <c:idx val="6"/>
              <c:layout>
                <c:manualLayout>
                  <c:x val="0.20484403447937205"/>
                  <c:y val="-0.23974640867257996"/>
                </c:manualLayout>
              </c:layout>
              <c:tx>
                <c:rich>
                  <a:bodyPr/>
                  <a:lstStyle/>
                  <a:p>
                    <a:r>
                      <a:rPr lang="en-US" sz="1400" b="1" dirty="0" smtClean="0"/>
                      <a:t>1%</a:t>
                    </a:r>
                  </a:p>
                  <a:p>
                    <a:r>
                      <a:rPr lang="en-US" sz="1400" dirty="0" smtClean="0"/>
                      <a:t>0,9 </a:t>
                    </a:r>
                    <a:endParaRPr lang="en-US" dirty="0"/>
                  </a:p>
                </c:rich>
              </c:tx>
              <c:showLegendKey val="0"/>
              <c:showVal val="1"/>
              <c:showCatName val="0"/>
              <c:showSerName val="0"/>
              <c:showPercent val="1"/>
              <c:showBubbleSize val="0"/>
            </c:dLbl>
            <c:dLbl>
              <c:idx val="7"/>
              <c:layout>
                <c:manualLayout>
                  <c:x val="0.20635764294290715"/>
                  <c:y val="-5.4661730441300543E-2"/>
                </c:manualLayout>
              </c:layout>
              <c:tx>
                <c:rich>
                  <a:bodyPr/>
                  <a:lstStyle/>
                  <a:p>
                    <a:r>
                      <a:rPr lang="en-US" sz="1400" b="1" dirty="0" smtClean="0"/>
                      <a:t>12%</a:t>
                    </a:r>
                    <a:r>
                      <a:rPr lang="en-US" sz="1400" dirty="0" smtClean="0"/>
                      <a:t> 11,5</a:t>
                    </a:r>
                    <a:endParaRPr lang="en-US" dirty="0" smtClean="0"/>
                  </a:p>
                </c:rich>
              </c:tx>
              <c:showLegendKey val="0"/>
              <c:showVal val="1"/>
              <c:showCatName val="0"/>
              <c:showSerName val="0"/>
              <c:showPercent val="1"/>
              <c:showBubbleSize val="0"/>
            </c:dLbl>
            <c:spPr>
              <a:noFill/>
              <a:ln>
                <a:noFill/>
              </a:ln>
            </c:spPr>
            <c:txPr>
              <a:bodyPr/>
              <a:lstStyle/>
              <a:p>
                <a:pPr>
                  <a:defRPr sz="1400">
                    <a:solidFill>
                      <a:schemeClr val="tx1"/>
                    </a:solidFill>
                  </a:defRPr>
                </a:pPr>
                <a:endParaRPr lang="en-US"/>
              </a:p>
            </c:txPr>
            <c:showLegendKey val="0"/>
            <c:showVal val="0"/>
            <c:showCatName val="0"/>
            <c:showSerName val="0"/>
            <c:showPercent val="0"/>
            <c:showBubbleSize val="0"/>
          </c:dLbls>
          <c:cat>
            <c:strRef>
              <c:f>Sheet1!$A$2:$A$9</c:f>
              <c:strCache>
                <c:ptCount val="8"/>
                <c:pt idx="0">
                  <c:v>EDF </c:v>
                </c:pt>
                <c:pt idx="1">
                  <c:v>DCI</c:v>
                </c:pt>
                <c:pt idx="2">
                  <c:v>ENPI</c:v>
                </c:pt>
                <c:pt idx="3">
                  <c:v>IPA</c:v>
                </c:pt>
                <c:pt idx="4">
                  <c:v>CFSP</c:v>
                </c:pt>
                <c:pt idx="5">
                  <c:v>STABILITY</c:v>
                </c:pt>
                <c:pt idx="6">
                  <c:v>PI</c:v>
                </c:pt>
                <c:pt idx="7">
                  <c:v>Others</c:v>
                </c:pt>
              </c:strCache>
            </c:strRef>
          </c:cat>
          <c:val>
            <c:numRef>
              <c:f>Sheet1!$B$2:$B$9</c:f>
              <c:numCache>
                <c:formatCode>#,##0</c:formatCode>
                <c:ptCount val="8"/>
                <c:pt idx="0">
                  <c:v>30506</c:v>
                </c:pt>
                <c:pt idx="1">
                  <c:v>19652</c:v>
                </c:pt>
                <c:pt idx="2">
                  <c:v>15433</c:v>
                </c:pt>
                <c:pt idx="3">
                  <c:v>11699</c:v>
                </c:pt>
                <c:pt idx="4">
                  <c:v>2339</c:v>
                </c:pt>
                <c:pt idx="5">
                  <c:v>2339</c:v>
                </c:pt>
                <c:pt idx="6" formatCode="General">
                  <c:v>955</c:v>
                </c:pt>
                <c:pt idx="7">
                  <c:v>11552</c:v>
                </c:pt>
              </c:numCache>
            </c:numRef>
          </c:val>
        </c:ser>
        <c:ser>
          <c:idx val="1"/>
          <c:order val="1"/>
          <c:tx>
            <c:strRef>
              <c:f>Sheet1!$C$1</c:f>
              <c:strCache>
                <c:ptCount val="1"/>
                <c:pt idx="0">
                  <c:v>%</c:v>
                </c:pt>
              </c:strCache>
            </c:strRef>
          </c:tx>
          <c:cat>
            <c:strRef>
              <c:f>Sheet1!$A$2:$A$9</c:f>
              <c:strCache>
                <c:ptCount val="8"/>
                <c:pt idx="0">
                  <c:v>EDF </c:v>
                </c:pt>
                <c:pt idx="1">
                  <c:v>DCI</c:v>
                </c:pt>
                <c:pt idx="2">
                  <c:v>ENPI</c:v>
                </c:pt>
                <c:pt idx="3">
                  <c:v>IPA</c:v>
                </c:pt>
                <c:pt idx="4">
                  <c:v>CFSP</c:v>
                </c:pt>
                <c:pt idx="5">
                  <c:v>STABILITY</c:v>
                </c:pt>
                <c:pt idx="6">
                  <c:v>PI</c:v>
                </c:pt>
                <c:pt idx="7">
                  <c:v>Others</c:v>
                </c:pt>
              </c:strCache>
            </c:strRef>
          </c:cat>
          <c:val>
            <c:numRef>
              <c:f>Sheet1!$C$2:$C$9</c:f>
              <c:numCache>
                <c:formatCode>0%</c:formatCode>
                <c:ptCount val="8"/>
                <c:pt idx="0">
                  <c:v>0.32290023815824292</c:v>
                </c:pt>
                <c:pt idx="1">
                  <c:v>0.2080127017729558</c:v>
                </c:pt>
                <c:pt idx="2">
                  <c:v>0.15708847359635195</c:v>
                </c:pt>
                <c:pt idx="3">
                  <c:v>0.12383170150833554</c:v>
                </c:pt>
                <c:pt idx="4" formatCode="0.0%">
                  <c:v>2.4757872453029902E-2</c:v>
                </c:pt>
                <c:pt idx="5" formatCode="0.0%">
                  <c:v>2.4757872453029902E-2</c:v>
                </c:pt>
                <c:pt idx="6">
                  <c:v>1.0108494310664197E-2</c:v>
                </c:pt>
                <c:pt idx="7">
                  <c:v>0.12227573432124901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102232298323436"/>
          <c:y val="0.12062276697255385"/>
          <c:w val="0.3351557072007163"/>
          <c:h val="0.80311083946498396"/>
        </c:manualLayout>
      </c:layout>
      <c:overlay val="0"/>
      <c:spPr>
        <a:ln>
          <a:solidFill>
            <a:schemeClr val="tx1"/>
          </a:solidFill>
        </a:ln>
      </c:spPr>
      <c:txPr>
        <a:bodyPr/>
        <a:lstStyle/>
        <a:p>
          <a:pPr>
            <a:defRPr sz="1600"/>
          </a:pPr>
          <a:endParaRPr lang="en-US"/>
        </a:p>
      </c:txPr>
    </c:legend>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3249246815713288E-2"/>
          <c:y val="0.36923197936458224"/>
          <c:w val="0.82935164066737688"/>
          <c:h val="0.63076802063541781"/>
        </c:manualLayout>
      </c:layout>
      <c:pie3DChart>
        <c:varyColors val="1"/>
        <c:ser>
          <c:idx val="0"/>
          <c:order val="0"/>
          <c:explosion val="25"/>
          <c:dPt>
            <c:idx val="3"/>
            <c:bubble3D val="0"/>
            <c:spPr>
              <a:solidFill>
                <a:srgbClr val="FFFF66"/>
              </a:solidFill>
            </c:spPr>
          </c:dPt>
          <c:dLbls>
            <c:txPr>
              <a:bodyPr/>
              <a:lstStyle/>
              <a:p>
                <a:pPr>
                  <a:defRPr sz="1600" b="1"/>
                </a:pPr>
                <a:endParaRPr lang="en-US"/>
              </a:p>
            </c:txPr>
            <c:showLegendKey val="0"/>
            <c:showVal val="0"/>
            <c:showCatName val="0"/>
            <c:showSerName val="0"/>
            <c:showPercent val="1"/>
            <c:showBubbleSize val="0"/>
            <c:showLeaderLines val="1"/>
          </c:dLbls>
          <c:cat>
            <c:strRef>
              <c:f>Sheet1!$G$13:$J$13</c:f>
              <c:strCache>
                <c:ptCount val="4"/>
                <c:pt idx="0">
                  <c:v>EU Political Priorities on crisis response</c:v>
                </c:pt>
                <c:pt idx="1">
                  <c:v>Emerging Crisis/Conflict Prevention</c:v>
                </c:pt>
                <c:pt idx="2">
                  <c:v>Transition/Stabilisation</c:v>
                </c:pt>
                <c:pt idx="3">
                  <c:v>Protracted crisis</c:v>
                </c:pt>
              </c:strCache>
            </c:strRef>
          </c:cat>
          <c:val>
            <c:numRef>
              <c:f>Sheet1!$G$14:$J$14</c:f>
              <c:numCache>
                <c:formatCode>General</c:formatCode>
                <c:ptCount val="4"/>
                <c:pt idx="0">
                  <c:v>35</c:v>
                </c:pt>
                <c:pt idx="1">
                  <c:v>4</c:v>
                </c:pt>
                <c:pt idx="2">
                  <c:v>3</c:v>
                </c:pt>
                <c:pt idx="3">
                  <c:v>1</c:v>
                </c:pt>
              </c:numCache>
            </c:numRef>
          </c:val>
        </c:ser>
        <c:dLbls>
          <c:showLegendKey val="0"/>
          <c:showVal val="0"/>
          <c:showCatName val="0"/>
          <c:showSerName val="0"/>
          <c:showPercent val="1"/>
          <c:showBubbleSize val="0"/>
          <c:showLeaderLines val="1"/>
        </c:dLbls>
      </c:pie3DChart>
    </c:plotArea>
    <c:legend>
      <c:legendPos val="t"/>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egendEntry>
        <c:idx val="3"/>
        <c:txPr>
          <a:bodyPr/>
          <a:lstStyle/>
          <a:p>
            <a:pPr>
              <a:defRPr sz="1800"/>
            </a:pPr>
            <a:endParaRPr lang="en-US"/>
          </a:p>
        </c:txPr>
      </c:legendEntry>
      <c:layout>
        <c:manualLayout>
          <c:xMode val="edge"/>
          <c:yMode val="edge"/>
          <c:x val="0.10374664252991497"/>
          <c:y val="1.5923741115025238E-2"/>
          <c:w val="0.80364085739282587"/>
          <c:h val="0.29749751791549911"/>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view3D>
      <c:rotX val="15"/>
      <c:rotY val="230"/>
      <c:rAngAx val="0"/>
      <c:perspective val="0"/>
    </c:view3D>
    <c:floor>
      <c:thickness val="0"/>
    </c:floor>
    <c:sideWall>
      <c:thickness val="0"/>
    </c:sideWall>
    <c:backWall>
      <c:thickness val="0"/>
    </c:backWall>
    <c:plotArea>
      <c:layout>
        <c:manualLayout>
          <c:layoutTarget val="inner"/>
          <c:xMode val="edge"/>
          <c:yMode val="edge"/>
          <c:x val="0.14548829112045911"/>
          <c:y val="0.40699889034963876"/>
          <c:w val="0.6500932501964819"/>
          <c:h val="0.25598572741447867"/>
        </c:manualLayout>
      </c:layout>
      <c:pie3DChart>
        <c:varyColors val="1"/>
        <c:ser>
          <c:idx val="0"/>
          <c:order val="0"/>
          <c:dLbls>
            <c:dLbl>
              <c:idx val="0"/>
              <c:layout>
                <c:manualLayout>
                  <c:x val="6.776661204642237E-2"/>
                  <c:y val="-8.1753240920930517E-2"/>
                </c:manualLayout>
              </c:layout>
              <c:tx>
                <c:rich>
                  <a:bodyPr/>
                  <a:lstStyle/>
                  <a:p>
                    <a:r>
                      <a:rPr lang="en-US" sz="1400"/>
                      <a:t>UN agencies
</a:t>
                    </a:r>
                    <a:r>
                      <a:rPr lang="en-US" sz="1400">
                        <a:solidFill>
                          <a:srgbClr val="FF0000"/>
                        </a:solidFill>
                      </a:rPr>
                      <a:t>45.0%</a:t>
                    </a:r>
                    <a:endParaRPr lang="en-US">
                      <a:solidFill>
                        <a:srgbClr val="FF0000"/>
                      </a:solidFill>
                    </a:endParaRPr>
                  </a:p>
                </c:rich>
              </c:tx>
              <c:showLegendKey val="0"/>
              <c:showVal val="0"/>
              <c:showCatName val="1"/>
              <c:showSerName val="0"/>
              <c:showPercent val="1"/>
              <c:showBubbleSize val="0"/>
            </c:dLbl>
            <c:dLbl>
              <c:idx val="1"/>
              <c:layout>
                <c:manualLayout>
                  <c:x val="3.0151244906541377E-2"/>
                  <c:y val="-5.4279412792032175E-2"/>
                </c:manualLayout>
              </c:layout>
              <c:tx>
                <c:rich>
                  <a:bodyPr/>
                  <a:lstStyle/>
                  <a:p>
                    <a:r>
                      <a:rPr lang="en-US" sz="1400"/>
                      <a:t>International and local NGOs
</a:t>
                    </a:r>
                    <a:r>
                      <a:rPr lang="en-US" sz="1400">
                        <a:solidFill>
                          <a:srgbClr val="FF0000"/>
                        </a:solidFill>
                      </a:rPr>
                      <a:t>23.9%</a:t>
                    </a:r>
                    <a:endParaRPr lang="en-US">
                      <a:solidFill>
                        <a:srgbClr val="FF0000"/>
                      </a:solidFill>
                    </a:endParaRPr>
                  </a:p>
                </c:rich>
              </c:tx>
              <c:showLegendKey val="0"/>
              <c:showVal val="0"/>
              <c:showCatName val="1"/>
              <c:showSerName val="0"/>
              <c:showPercent val="1"/>
              <c:showBubbleSize val="0"/>
            </c:dLbl>
            <c:dLbl>
              <c:idx val="2"/>
              <c:layout>
                <c:manualLayout>
                  <c:x val="3.8091288312717908E-2"/>
                  <c:y val="0.1103322255820684"/>
                </c:manualLayout>
              </c:layout>
              <c:tx>
                <c:rich>
                  <a:bodyPr/>
                  <a:lstStyle/>
                  <a:p>
                    <a:r>
                      <a:rPr lang="en-US" sz="1400"/>
                      <a:t>Other International Organisations
</a:t>
                    </a:r>
                    <a:r>
                      <a:rPr lang="en-US" sz="1400">
                        <a:solidFill>
                          <a:srgbClr val="FF0000"/>
                        </a:solidFill>
                      </a:rPr>
                      <a:t>18.6%</a:t>
                    </a:r>
                    <a:endParaRPr lang="en-US">
                      <a:solidFill>
                        <a:srgbClr val="FF0000"/>
                      </a:solidFill>
                    </a:endParaRPr>
                  </a:p>
                </c:rich>
              </c:tx>
              <c:showLegendKey val="0"/>
              <c:showVal val="0"/>
              <c:showCatName val="1"/>
              <c:showSerName val="0"/>
              <c:showPercent val="1"/>
              <c:showBubbleSize val="0"/>
            </c:dLbl>
            <c:dLbl>
              <c:idx val="3"/>
              <c:layout>
                <c:manualLayout>
                  <c:x val="0.10123151733105185"/>
                  <c:y val="0.1091468319311798"/>
                </c:manualLayout>
              </c:layout>
              <c:tx>
                <c:rich>
                  <a:bodyPr/>
                  <a:lstStyle/>
                  <a:p>
                    <a:r>
                      <a:rPr lang="en-US" sz="1400"/>
                      <a:t>Private sector
</a:t>
                    </a:r>
                    <a:r>
                      <a:rPr lang="en-US" sz="1400">
                        <a:solidFill>
                          <a:srgbClr val="FF0000"/>
                        </a:solidFill>
                      </a:rPr>
                      <a:t>3.5%</a:t>
                    </a:r>
                    <a:endParaRPr lang="en-US">
                      <a:solidFill>
                        <a:srgbClr val="FF0000"/>
                      </a:solidFill>
                    </a:endParaRPr>
                  </a:p>
                </c:rich>
              </c:tx>
              <c:showLegendKey val="0"/>
              <c:showVal val="0"/>
              <c:showCatName val="1"/>
              <c:showSerName val="0"/>
              <c:showPercent val="1"/>
              <c:showBubbleSize val="0"/>
            </c:dLbl>
            <c:dLbl>
              <c:idx val="4"/>
              <c:layout>
                <c:manualLayout>
                  <c:x val="-1.0606768076642353E-2"/>
                  <c:y val="0.19715198147760046"/>
                </c:manualLayout>
              </c:layout>
              <c:tx>
                <c:rich>
                  <a:bodyPr/>
                  <a:lstStyle/>
                  <a:p>
                    <a:r>
                      <a:rPr lang="en-US" sz="1400"/>
                      <a:t>EU Member States agencies
</a:t>
                    </a:r>
                    <a:r>
                      <a:rPr lang="en-US" sz="1400">
                        <a:solidFill>
                          <a:srgbClr val="FF0000"/>
                        </a:solidFill>
                      </a:rPr>
                      <a:t>6.4%</a:t>
                    </a:r>
                    <a:endParaRPr lang="en-US">
                      <a:solidFill>
                        <a:srgbClr val="FF0000"/>
                      </a:solidFill>
                    </a:endParaRPr>
                  </a:p>
                </c:rich>
              </c:tx>
              <c:showLegendKey val="0"/>
              <c:showVal val="0"/>
              <c:showCatName val="1"/>
              <c:showSerName val="0"/>
              <c:showPercent val="1"/>
              <c:showBubbleSize val="0"/>
            </c:dLbl>
            <c:dLbl>
              <c:idx val="5"/>
              <c:layout>
                <c:manualLayout>
                  <c:x val="-3.6606529315672744E-2"/>
                  <c:y val="3.8828558079423613E-2"/>
                </c:manualLayout>
              </c:layout>
              <c:tx>
                <c:rich>
                  <a:bodyPr/>
                  <a:lstStyle/>
                  <a:p>
                    <a:r>
                      <a:rPr lang="en-US" sz="1400"/>
                      <a:t>3rd Country Governments and agencies
</a:t>
                    </a:r>
                    <a:r>
                      <a:rPr lang="en-US" sz="1400">
                        <a:solidFill>
                          <a:srgbClr val="FF0000"/>
                        </a:solidFill>
                      </a:rPr>
                      <a:t>2.6%</a:t>
                    </a:r>
                    <a:endParaRPr lang="en-US">
                      <a:solidFill>
                        <a:srgbClr val="FF0000"/>
                      </a:solidFill>
                    </a:endParaRPr>
                  </a:p>
                </c:rich>
              </c:tx>
              <c:showLegendKey val="0"/>
              <c:showVal val="0"/>
              <c:showCatName val="1"/>
              <c:showSerName val="0"/>
              <c:showPercent val="1"/>
              <c:showBubbleSize val="0"/>
            </c:dLbl>
            <c:numFmt formatCode="0.0%" sourceLinked="0"/>
            <c:txPr>
              <a:bodyPr/>
              <a:lstStyle/>
              <a:p>
                <a:pPr>
                  <a:defRPr sz="1400" b="1"/>
                </a:pPr>
                <a:endParaRPr lang="en-US"/>
              </a:p>
            </c:txPr>
            <c:showLegendKey val="0"/>
            <c:showVal val="0"/>
            <c:showCatName val="1"/>
            <c:showSerName val="0"/>
            <c:showPercent val="1"/>
            <c:showBubbleSize val="0"/>
            <c:showLeaderLines val="1"/>
          </c:dLbls>
          <c:cat>
            <c:strRef>
              <c:f>Implementation!$K$18:$K$23</c:f>
              <c:strCache>
                <c:ptCount val="6"/>
                <c:pt idx="0">
                  <c:v>UN agencies</c:v>
                </c:pt>
                <c:pt idx="1">
                  <c:v>Int'l and local NGOs</c:v>
                </c:pt>
                <c:pt idx="2">
                  <c:v>Other Int'l Organisations</c:v>
                </c:pt>
                <c:pt idx="3">
                  <c:v>Private sector</c:v>
                </c:pt>
                <c:pt idx="4">
                  <c:v>EU Member States agencies</c:v>
                </c:pt>
                <c:pt idx="5">
                  <c:v>3rd country Govt's and agencies</c:v>
                </c:pt>
              </c:strCache>
            </c:strRef>
          </c:cat>
          <c:val>
            <c:numRef>
              <c:f>Implementation!$L$18:$L$23</c:f>
              <c:numCache>
                <c:formatCode>_-* #,##0.00\ "€"_-;\-* #,##0.00\ "€"_-;_-* "-"??\ "€"_-;_-@_-</c:formatCode>
                <c:ptCount val="6"/>
                <c:pt idx="0">
                  <c:v>250790491.99000001</c:v>
                </c:pt>
                <c:pt idx="1">
                  <c:v>133279239.04000002</c:v>
                </c:pt>
                <c:pt idx="2">
                  <c:v>103554973.58</c:v>
                </c:pt>
                <c:pt idx="3">
                  <c:v>19652544.559999999</c:v>
                </c:pt>
                <c:pt idx="4">
                  <c:v>35568987.859999999</c:v>
                </c:pt>
                <c:pt idx="5">
                  <c:v>14358684.719999999</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3D10C-ADA3-4E95-A687-5B2CDA670956}"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GB"/>
        </a:p>
      </dgm:t>
    </dgm:pt>
    <dgm:pt modelId="{56BB262B-9986-4748-ADB4-D3D790E07796}">
      <dgm:prSet custT="1"/>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dgm:spPr>
      <dgm:t>
        <a:bodyPr/>
        <a:lstStyle/>
        <a:p>
          <a:pPr rtl="0"/>
          <a:r>
            <a:rPr lang="en-GB" sz="1800" b="1" dirty="0" smtClean="0"/>
            <a:t>1)Global Reach </a:t>
          </a:r>
        </a:p>
        <a:p>
          <a:pPr rtl="0"/>
          <a:r>
            <a:rPr lang="en-GB" sz="1800" b="1" dirty="0" smtClean="0"/>
            <a:t>2)Non "</a:t>
          </a:r>
          <a:r>
            <a:rPr lang="en-GB" sz="1800" b="1" dirty="0" err="1" smtClean="0"/>
            <a:t>DACable</a:t>
          </a:r>
          <a:r>
            <a:rPr lang="en-GB" sz="1800" b="1" dirty="0" smtClean="0"/>
            <a:t>"</a:t>
          </a:r>
        </a:p>
        <a:p>
          <a:pPr rtl="0"/>
          <a:r>
            <a:rPr lang="en-GB" sz="1800" b="1" dirty="0" smtClean="0"/>
            <a:t>3)Mobilised when other EU instruments cannot be made available in response to political crisis or natural disasters (Article 3)</a:t>
          </a:r>
          <a:endParaRPr lang="en-GB" sz="2200" b="1" dirty="0" smtClean="0"/>
        </a:p>
      </dgm:t>
    </dgm:pt>
    <dgm:pt modelId="{9C52F2AD-E325-46B1-9CAC-14F8626AE5C9}" type="parTrans" cxnId="{9864D37C-1711-4A5A-B778-1B4E25BCA639}">
      <dgm:prSet/>
      <dgm:spPr/>
      <dgm:t>
        <a:bodyPr/>
        <a:lstStyle/>
        <a:p>
          <a:endParaRPr lang="en-GB"/>
        </a:p>
      </dgm:t>
    </dgm:pt>
    <dgm:pt modelId="{7E7D3D8C-97A1-4B8D-AD4C-83A38D2F9FD1}" type="sibTrans" cxnId="{9864D37C-1711-4A5A-B778-1B4E25BCA639}">
      <dgm:prSet/>
      <dgm:spPr/>
      <dgm:t>
        <a:bodyPr/>
        <a:lstStyle/>
        <a:p>
          <a:endParaRPr lang="en-GB"/>
        </a:p>
      </dgm:t>
    </dgm:pt>
    <dgm:pt modelId="{80B9EC3B-E542-4F47-A18F-036949D16E0B}">
      <dgm:prSet custT="1"/>
      <dgm:spPr>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dgm:spPr>
      <dgm:t>
        <a:bodyPr/>
        <a:lstStyle/>
        <a:p>
          <a:pPr rtl="0"/>
          <a:r>
            <a:rPr lang="en-GB" sz="2200" b="1" u="sng" dirty="0" smtClean="0"/>
            <a:t>Areas excluded</a:t>
          </a:r>
          <a:r>
            <a:rPr lang="en-GB" sz="2200" b="1" dirty="0" smtClean="0"/>
            <a:t>:</a:t>
          </a:r>
        </a:p>
        <a:p>
          <a:pPr rtl="0"/>
          <a:r>
            <a:rPr lang="en-GB" sz="1800" b="1" dirty="0" smtClean="0"/>
            <a:t>Humanitarian Aid; Actions of a military nature</a:t>
          </a:r>
          <a:endParaRPr lang="en-GB" sz="1800" dirty="0"/>
        </a:p>
      </dgm:t>
    </dgm:pt>
    <dgm:pt modelId="{CE01A12D-911A-4982-9311-CF927682661C}" type="parTrans" cxnId="{F781138F-8B86-41D1-8E9F-58BCB26BE22D}">
      <dgm:prSet/>
      <dgm:spPr/>
      <dgm:t>
        <a:bodyPr/>
        <a:lstStyle/>
        <a:p>
          <a:endParaRPr lang="en-GB"/>
        </a:p>
      </dgm:t>
    </dgm:pt>
    <dgm:pt modelId="{DEDC7627-F67B-4EC9-81C9-09F83F1311C5}" type="sibTrans" cxnId="{F781138F-8B86-41D1-8E9F-58BCB26BE22D}">
      <dgm:prSet/>
      <dgm:spPr/>
      <dgm:t>
        <a:bodyPr/>
        <a:lstStyle/>
        <a:p>
          <a:endParaRPr lang="en-GB"/>
        </a:p>
      </dgm:t>
    </dgm:pt>
    <dgm:pt modelId="{96E2CC03-7301-4303-9E7A-A8947DBBB0C2}" type="pres">
      <dgm:prSet presAssocID="{2243D10C-ADA3-4E95-A687-5B2CDA670956}" presName="Name0" presStyleCnt="0">
        <dgm:presLayoutVars>
          <dgm:chMax val="7"/>
          <dgm:chPref val="7"/>
          <dgm:dir/>
        </dgm:presLayoutVars>
      </dgm:prSet>
      <dgm:spPr/>
      <dgm:t>
        <a:bodyPr/>
        <a:lstStyle/>
        <a:p>
          <a:endParaRPr lang="en-GB"/>
        </a:p>
      </dgm:t>
    </dgm:pt>
    <dgm:pt modelId="{56B3623A-096A-4B56-A1F8-0539D347F02B}" type="pres">
      <dgm:prSet presAssocID="{2243D10C-ADA3-4E95-A687-5B2CDA670956}" presName="Name1" presStyleCnt="0"/>
      <dgm:spPr/>
    </dgm:pt>
    <dgm:pt modelId="{B10C2B1A-AF17-4B00-B849-E30558887F96}" type="pres">
      <dgm:prSet presAssocID="{2243D10C-ADA3-4E95-A687-5B2CDA670956}" presName="cycle" presStyleCnt="0"/>
      <dgm:spPr/>
    </dgm:pt>
    <dgm:pt modelId="{9A1562F1-3382-4A65-9CBE-B4546C622742}" type="pres">
      <dgm:prSet presAssocID="{2243D10C-ADA3-4E95-A687-5B2CDA670956}" presName="srcNode" presStyleLbl="node1" presStyleIdx="0" presStyleCnt="2"/>
      <dgm:spPr/>
    </dgm:pt>
    <dgm:pt modelId="{FF6E7104-86E7-419B-9513-3E7E9811C4FB}" type="pres">
      <dgm:prSet presAssocID="{2243D10C-ADA3-4E95-A687-5B2CDA670956}" presName="conn" presStyleLbl="parChTrans1D2" presStyleIdx="0" presStyleCnt="1"/>
      <dgm:spPr/>
      <dgm:t>
        <a:bodyPr/>
        <a:lstStyle/>
        <a:p>
          <a:endParaRPr lang="en-GB"/>
        </a:p>
      </dgm:t>
    </dgm:pt>
    <dgm:pt modelId="{72CAE713-9EC6-4C4D-898D-A5CB10053DF6}" type="pres">
      <dgm:prSet presAssocID="{2243D10C-ADA3-4E95-A687-5B2CDA670956}" presName="extraNode" presStyleLbl="node1" presStyleIdx="0" presStyleCnt="2"/>
      <dgm:spPr/>
    </dgm:pt>
    <dgm:pt modelId="{19624474-A6CE-47EB-A204-2440FB526808}" type="pres">
      <dgm:prSet presAssocID="{2243D10C-ADA3-4E95-A687-5B2CDA670956}" presName="dstNode" presStyleLbl="node1" presStyleIdx="0" presStyleCnt="2"/>
      <dgm:spPr/>
    </dgm:pt>
    <dgm:pt modelId="{18C55179-B660-43C0-8B1E-F066FC8A1185}" type="pres">
      <dgm:prSet presAssocID="{56BB262B-9986-4748-ADB4-D3D790E07796}" presName="text_1" presStyleLbl="node1" presStyleIdx="0" presStyleCnt="2" custScaleY="138560">
        <dgm:presLayoutVars>
          <dgm:bulletEnabled val="1"/>
        </dgm:presLayoutVars>
      </dgm:prSet>
      <dgm:spPr/>
      <dgm:t>
        <a:bodyPr/>
        <a:lstStyle/>
        <a:p>
          <a:endParaRPr lang="en-GB"/>
        </a:p>
      </dgm:t>
    </dgm:pt>
    <dgm:pt modelId="{540D1B0E-174C-4AFC-BA0C-A590F023D0D7}" type="pres">
      <dgm:prSet presAssocID="{56BB262B-9986-4748-ADB4-D3D790E07796}" presName="accent_1" presStyleCnt="0"/>
      <dgm:spPr/>
    </dgm:pt>
    <dgm:pt modelId="{CA5A2D6F-EDF8-41AB-859A-C8A6FBCF8525}" type="pres">
      <dgm:prSet presAssocID="{56BB262B-9986-4748-ADB4-D3D790E07796}" presName="accentRepeatNode" presStyleLbl="solidFgAcc1" presStyleIdx="0" presStyleCnt="2"/>
      <dgm:spPr/>
    </dgm:pt>
    <dgm:pt modelId="{E2C0858B-3BBA-4784-9FBE-E68DF0641382}" type="pres">
      <dgm:prSet presAssocID="{80B9EC3B-E542-4F47-A18F-036949D16E0B}" presName="text_2" presStyleLbl="node1" presStyleIdx="1" presStyleCnt="2">
        <dgm:presLayoutVars>
          <dgm:bulletEnabled val="1"/>
        </dgm:presLayoutVars>
      </dgm:prSet>
      <dgm:spPr/>
      <dgm:t>
        <a:bodyPr/>
        <a:lstStyle/>
        <a:p>
          <a:endParaRPr lang="en-GB"/>
        </a:p>
      </dgm:t>
    </dgm:pt>
    <dgm:pt modelId="{BBE532CE-2AFD-4ED4-A317-B8D4F210A559}" type="pres">
      <dgm:prSet presAssocID="{80B9EC3B-E542-4F47-A18F-036949D16E0B}" presName="accent_2" presStyleCnt="0"/>
      <dgm:spPr/>
    </dgm:pt>
    <dgm:pt modelId="{5866194E-E64B-425E-A1C8-CFE07C4ACFDB}" type="pres">
      <dgm:prSet presAssocID="{80B9EC3B-E542-4F47-A18F-036949D16E0B}" presName="accentRepeatNode" presStyleLbl="solidFgAcc1" presStyleIdx="1" presStyleCnt="2"/>
      <dgm:spPr/>
    </dgm:pt>
  </dgm:ptLst>
  <dgm:cxnLst>
    <dgm:cxn modelId="{9864D37C-1711-4A5A-B778-1B4E25BCA639}" srcId="{2243D10C-ADA3-4E95-A687-5B2CDA670956}" destId="{56BB262B-9986-4748-ADB4-D3D790E07796}" srcOrd="0" destOrd="0" parTransId="{9C52F2AD-E325-46B1-9CAC-14F8626AE5C9}" sibTransId="{7E7D3D8C-97A1-4B8D-AD4C-83A38D2F9FD1}"/>
    <dgm:cxn modelId="{8F8BC600-4D6C-49AF-B6FD-F8BEDE6579AC}" type="presOf" srcId="{2243D10C-ADA3-4E95-A687-5B2CDA670956}" destId="{96E2CC03-7301-4303-9E7A-A8947DBBB0C2}" srcOrd="0" destOrd="0" presId="urn:microsoft.com/office/officeart/2008/layout/VerticalCurvedList"/>
    <dgm:cxn modelId="{F57BDB48-D941-4528-B35E-061F149EBD33}" type="presOf" srcId="{7E7D3D8C-97A1-4B8D-AD4C-83A38D2F9FD1}" destId="{FF6E7104-86E7-419B-9513-3E7E9811C4FB}" srcOrd="0" destOrd="0" presId="urn:microsoft.com/office/officeart/2008/layout/VerticalCurvedList"/>
    <dgm:cxn modelId="{F781138F-8B86-41D1-8E9F-58BCB26BE22D}" srcId="{2243D10C-ADA3-4E95-A687-5B2CDA670956}" destId="{80B9EC3B-E542-4F47-A18F-036949D16E0B}" srcOrd="1" destOrd="0" parTransId="{CE01A12D-911A-4982-9311-CF927682661C}" sibTransId="{DEDC7627-F67B-4EC9-81C9-09F83F1311C5}"/>
    <dgm:cxn modelId="{D8B02EC6-9706-43B2-815A-603813AE0F08}" type="presOf" srcId="{80B9EC3B-E542-4F47-A18F-036949D16E0B}" destId="{E2C0858B-3BBA-4784-9FBE-E68DF0641382}" srcOrd="0" destOrd="0" presId="urn:microsoft.com/office/officeart/2008/layout/VerticalCurvedList"/>
    <dgm:cxn modelId="{C8E903C7-959F-491E-837F-92537FC200A1}" type="presOf" srcId="{56BB262B-9986-4748-ADB4-D3D790E07796}" destId="{18C55179-B660-43C0-8B1E-F066FC8A1185}" srcOrd="0" destOrd="0" presId="urn:microsoft.com/office/officeart/2008/layout/VerticalCurvedList"/>
    <dgm:cxn modelId="{6159B80A-EB99-4A4F-B8B5-F338E766AF3A}" type="presParOf" srcId="{96E2CC03-7301-4303-9E7A-A8947DBBB0C2}" destId="{56B3623A-096A-4B56-A1F8-0539D347F02B}" srcOrd="0" destOrd="0" presId="urn:microsoft.com/office/officeart/2008/layout/VerticalCurvedList"/>
    <dgm:cxn modelId="{17485F3D-B1C7-47B1-A78B-1332910669E6}" type="presParOf" srcId="{56B3623A-096A-4B56-A1F8-0539D347F02B}" destId="{B10C2B1A-AF17-4B00-B849-E30558887F96}" srcOrd="0" destOrd="0" presId="urn:microsoft.com/office/officeart/2008/layout/VerticalCurvedList"/>
    <dgm:cxn modelId="{D882618D-419C-44EE-89F4-9DFAECC6427D}" type="presParOf" srcId="{B10C2B1A-AF17-4B00-B849-E30558887F96}" destId="{9A1562F1-3382-4A65-9CBE-B4546C622742}" srcOrd="0" destOrd="0" presId="urn:microsoft.com/office/officeart/2008/layout/VerticalCurvedList"/>
    <dgm:cxn modelId="{76DC9207-443A-4D1B-B92C-FF3D8061B1CE}" type="presParOf" srcId="{B10C2B1A-AF17-4B00-B849-E30558887F96}" destId="{FF6E7104-86E7-419B-9513-3E7E9811C4FB}" srcOrd="1" destOrd="0" presId="urn:microsoft.com/office/officeart/2008/layout/VerticalCurvedList"/>
    <dgm:cxn modelId="{4237AE92-AE1D-47AC-B545-56FCA44154DB}" type="presParOf" srcId="{B10C2B1A-AF17-4B00-B849-E30558887F96}" destId="{72CAE713-9EC6-4C4D-898D-A5CB10053DF6}" srcOrd="2" destOrd="0" presId="urn:microsoft.com/office/officeart/2008/layout/VerticalCurvedList"/>
    <dgm:cxn modelId="{6F41488E-B852-4953-8598-786469281B8A}" type="presParOf" srcId="{B10C2B1A-AF17-4B00-B849-E30558887F96}" destId="{19624474-A6CE-47EB-A204-2440FB526808}" srcOrd="3" destOrd="0" presId="urn:microsoft.com/office/officeart/2008/layout/VerticalCurvedList"/>
    <dgm:cxn modelId="{6DB24C60-D843-4520-BDC5-C5860196ABD7}" type="presParOf" srcId="{56B3623A-096A-4B56-A1F8-0539D347F02B}" destId="{18C55179-B660-43C0-8B1E-F066FC8A1185}" srcOrd="1" destOrd="0" presId="urn:microsoft.com/office/officeart/2008/layout/VerticalCurvedList"/>
    <dgm:cxn modelId="{14AADDB5-C994-452D-9F0A-0838A8CEFFE5}" type="presParOf" srcId="{56B3623A-096A-4B56-A1F8-0539D347F02B}" destId="{540D1B0E-174C-4AFC-BA0C-A590F023D0D7}" srcOrd="2" destOrd="0" presId="urn:microsoft.com/office/officeart/2008/layout/VerticalCurvedList"/>
    <dgm:cxn modelId="{00E1D4DA-8E04-43BA-9428-538BD6FA2C78}" type="presParOf" srcId="{540D1B0E-174C-4AFC-BA0C-A590F023D0D7}" destId="{CA5A2D6F-EDF8-41AB-859A-C8A6FBCF8525}" srcOrd="0" destOrd="0" presId="urn:microsoft.com/office/officeart/2008/layout/VerticalCurvedList"/>
    <dgm:cxn modelId="{D9524005-EB18-4F4A-9F6E-071732F21D8B}" type="presParOf" srcId="{56B3623A-096A-4B56-A1F8-0539D347F02B}" destId="{E2C0858B-3BBA-4784-9FBE-E68DF0641382}" srcOrd="3" destOrd="0" presId="urn:microsoft.com/office/officeart/2008/layout/VerticalCurvedList"/>
    <dgm:cxn modelId="{674DE214-974C-429E-8D33-E333307F230F}" type="presParOf" srcId="{56B3623A-096A-4B56-A1F8-0539D347F02B}" destId="{BBE532CE-2AFD-4ED4-A317-B8D4F210A559}" srcOrd="4" destOrd="0" presId="urn:microsoft.com/office/officeart/2008/layout/VerticalCurvedList"/>
    <dgm:cxn modelId="{97982A30-2AC2-447C-B017-1C812074E956}" type="presParOf" srcId="{BBE532CE-2AFD-4ED4-A317-B8D4F210A559}" destId="{5866194E-E64B-425E-A1C8-CFE07C4ACF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36123-4736-40BC-9FBC-1C4FA9BEFC9A}"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GB"/>
        </a:p>
      </dgm:t>
    </dgm:pt>
    <dgm:pt modelId="{82A34AFE-39E7-4936-BF50-2BA5456BA4A3}">
      <dgm:prSet/>
      <dgm:spPr/>
      <dgm:t>
        <a:bodyPr/>
        <a:lstStyle/>
        <a:p>
          <a:pPr rtl="0"/>
          <a:r>
            <a:rPr lang="es-ES_tradnl" b="1" err="1" smtClean="0"/>
            <a:t>Political</a:t>
          </a:r>
          <a:r>
            <a:rPr lang="es-ES_tradnl" b="1" smtClean="0"/>
            <a:t> appropriateness</a:t>
          </a:r>
          <a:r>
            <a:rPr lang="es-ES_tradnl" smtClean="0"/>
            <a:t> </a:t>
          </a:r>
          <a:r>
            <a:rPr lang="es-ES_tradnl" dirty="0" smtClean="0"/>
            <a:t>(</a:t>
          </a:r>
          <a:r>
            <a:rPr lang="es-ES_tradnl" dirty="0" err="1" smtClean="0"/>
            <a:t>Political</a:t>
          </a:r>
          <a:r>
            <a:rPr lang="es-ES_tradnl" dirty="0" smtClean="0"/>
            <a:t> </a:t>
          </a:r>
          <a:r>
            <a:rPr lang="es-ES_tradnl" dirty="0" err="1" smtClean="0"/>
            <a:t>priority</a:t>
          </a:r>
          <a:r>
            <a:rPr lang="es-ES_tradnl" dirty="0" smtClean="0"/>
            <a:t> </a:t>
          </a:r>
          <a:r>
            <a:rPr lang="es-ES_tradnl" dirty="0" err="1" smtClean="0"/>
            <a:t>for</a:t>
          </a:r>
          <a:r>
            <a:rPr lang="es-ES_tradnl" dirty="0" smtClean="0"/>
            <a:t> EU </a:t>
          </a:r>
          <a:r>
            <a:rPr lang="es-ES_tradnl" dirty="0" err="1" smtClean="0"/>
            <a:t>to</a:t>
          </a:r>
          <a:r>
            <a:rPr lang="es-ES_tradnl" dirty="0" smtClean="0"/>
            <a:t> </a:t>
          </a:r>
          <a:r>
            <a:rPr lang="es-ES_tradnl" dirty="0" err="1" smtClean="0"/>
            <a:t>intervene</a:t>
          </a:r>
          <a:r>
            <a:rPr lang="es-ES_tradnl" dirty="0" smtClean="0"/>
            <a:t>)</a:t>
          </a:r>
          <a:endParaRPr lang="en-GB" dirty="0"/>
        </a:p>
      </dgm:t>
    </dgm:pt>
    <dgm:pt modelId="{8769068C-3EE4-4CFB-8332-5A7992180733}" type="parTrans" cxnId="{A904F275-D14D-45E6-B102-04F4D061C9A3}">
      <dgm:prSet/>
      <dgm:spPr/>
      <dgm:t>
        <a:bodyPr/>
        <a:lstStyle/>
        <a:p>
          <a:endParaRPr lang="en-GB"/>
        </a:p>
      </dgm:t>
    </dgm:pt>
    <dgm:pt modelId="{AF279A04-AC0B-4772-9E30-B2AB8D832CE6}" type="sibTrans" cxnId="{A904F275-D14D-45E6-B102-04F4D061C9A3}">
      <dgm:prSet/>
      <dgm:spPr/>
      <dgm:t>
        <a:bodyPr/>
        <a:lstStyle/>
        <a:p>
          <a:endParaRPr lang="en-GB"/>
        </a:p>
      </dgm:t>
    </dgm:pt>
    <dgm:pt modelId="{F867781B-9D66-42FD-81E4-A56F53D60024}">
      <dgm:prSet/>
      <dgm:spPr/>
      <dgm:t>
        <a:bodyPr/>
        <a:lstStyle/>
        <a:p>
          <a:pPr rtl="0"/>
          <a:r>
            <a:rPr lang="en-GB" b="1" dirty="0" smtClean="0"/>
            <a:t>Eligibility</a:t>
          </a:r>
          <a:r>
            <a:rPr lang="en-GB" baseline="0" dirty="0" smtClean="0"/>
            <a:t> (within legal and thematic scope set out in </a:t>
          </a:r>
          <a:r>
            <a:rPr lang="en-GB" baseline="0" dirty="0" err="1" smtClean="0"/>
            <a:t>IcSP</a:t>
          </a:r>
          <a:r>
            <a:rPr lang="en-GB" baseline="0" dirty="0" smtClean="0"/>
            <a:t> Regulation)</a:t>
          </a:r>
          <a:endParaRPr lang="en-GB" dirty="0"/>
        </a:p>
      </dgm:t>
    </dgm:pt>
    <dgm:pt modelId="{B104482D-7C2E-4D1E-83EE-FFE2C83A292E}" type="parTrans" cxnId="{8FDC6A70-03B0-4134-BD0E-D656201728D5}">
      <dgm:prSet/>
      <dgm:spPr/>
      <dgm:t>
        <a:bodyPr/>
        <a:lstStyle/>
        <a:p>
          <a:endParaRPr lang="en-GB"/>
        </a:p>
      </dgm:t>
    </dgm:pt>
    <dgm:pt modelId="{CD94485E-BB43-48F1-BD3D-6D9607C982FC}" type="sibTrans" cxnId="{8FDC6A70-03B0-4134-BD0E-D656201728D5}">
      <dgm:prSet/>
      <dgm:spPr/>
      <dgm:t>
        <a:bodyPr/>
        <a:lstStyle/>
        <a:p>
          <a:endParaRPr lang="en-GB"/>
        </a:p>
      </dgm:t>
    </dgm:pt>
    <dgm:pt modelId="{87484F02-612C-48CF-9A12-2A7CED82D618}">
      <dgm:prSet/>
      <dgm:spPr/>
      <dgm:t>
        <a:bodyPr/>
        <a:lstStyle/>
        <a:p>
          <a:pPr rtl="0"/>
          <a:r>
            <a:rPr lang="es-ES_tradnl" b="1" dirty="0" err="1" smtClean="0"/>
            <a:t>Feasibility</a:t>
          </a:r>
          <a:r>
            <a:rPr lang="es-ES_tradnl" dirty="0" smtClean="0"/>
            <a:t> (</a:t>
          </a:r>
          <a:r>
            <a:rPr lang="es-ES_tradnl" dirty="0" err="1" smtClean="0"/>
            <a:t>suitable</a:t>
          </a:r>
          <a:r>
            <a:rPr lang="es-ES_tradnl" dirty="0" smtClean="0"/>
            <a:t> </a:t>
          </a:r>
          <a:r>
            <a:rPr lang="es-ES_tradnl" dirty="0" err="1" smtClean="0"/>
            <a:t>implementing</a:t>
          </a:r>
          <a:r>
            <a:rPr lang="es-ES_tradnl" dirty="0" smtClean="0"/>
            <a:t> </a:t>
          </a:r>
          <a:r>
            <a:rPr lang="es-ES_tradnl" dirty="0" err="1" smtClean="0"/>
            <a:t>bodies</a:t>
          </a:r>
          <a:r>
            <a:rPr lang="es-ES_tradnl" dirty="0" smtClean="0"/>
            <a:t>; </a:t>
          </a:r>
          <a:r>
            <a:rPr lang="es-ES_tradnl" dirty="0" err="1" smtClean="0"/>
            <a:t>duration</a:t>
          </a:r>
          <a:r>
            <a:rPr lang="es-ES_tradnl" dirty="0" smtClean="0"/>
            <a:t>; </a:t>
          </a:r>
          <a:r>
            <a:rPr lang="es-ES_tradnl" dirty="0" err="1" smtClean="0"/>
            <a:t>continuity</a:t>
          </a:r>
          <a:r>
            <a:rPr lang="es-ES_tradnl" dirty="0" smtClean="0"/>
            <a:t> </a:t>
          </a:r>
          <a:r>
            <a:rPr lang="es-ES_tradnl" dirty="0" err="1" smtClean="0"/>
            <a:t>by</a:t>
          </a:r>
          <a:r>
            <a:rPr lang="es-ES_tradnl" dirty="0" smtClean="0"/>
            <a:t> </a:t>
          </a:r>
          <a:r>
            <a:rPr lang="es-ES_tradnl" dirty="0" err="1" smtClean="0"/>
            <a:t>other</a:t>
          </a:r>
          <a:r>
            <a:rPr lang="es-ES_tradnl" dirty="0" smtClean="0"/>
            <a:t> </a:t>
          </a:r>
          <a:r>
            <a:rPr lang="es-ES_tradnl" dirty="0" err="1" smtClean="0"/>
            <a:t>instruments</a:t>
          </a:r>
          <a:r>
            <a:rPr lang="es-ES_tradnl" dirty="0" smtClean="0"/>
            <a:t>)</a:t>
          </a:r>
          <a:endParaRPr lang="en-GB" dirty="0"/>
        </a:p>
      </dgm:t>
    </dgm:pt>
    <dgm:pt modelId="{D5F488BC-AB63-433B-835A-9D79B849DC3B}" type="parTrans" cxnId="{B8846C64-AEF0-48F9-9865-2575341734A6}">
      <dgm:prSet/>
      <dgm:spPr/>
      <dgm:t>
        <a:bodyPr/>
        <a:lstStyle/>
        <a:p>
          <a:endParaRPr lang="en-GB"/>
        </a:p>
      </dgm:t>
    </dgm:pt>
    <dgm:pt modelId="{E62BD3ED-7CAD-4495-B877-35EB365BADD1}" type="sibTrans" cxnId="{B8846C64-AEF0-48F9-9865-2575341734A6}">
      <dgm:prSet/>
      <dgm:spPr/>
      <dgm:t>
        <a:bodyPr/>
        <a:lstStyle/>
        <a:p>
          <a:endParaRPr lang="en-GB"/>
        </a:p>
      </dgm:t>
    </dgm:pt>
    <dgm:pt modelId="{7881AE97-FC8E-4608-B175-A1467AD279DC}" type="pres">
      <dgm:prSet presAssocID="{DF336123-4736-40BC-9FBC-1C4FA9BEFC9A}" presName="Name0" presStyleCnt="0">
        <dgm:presLayoutVars>
          <dgm:chMax val="7"/>
          <dgm:chPref val="7"/>
          <dgm:dir/>
        </dgm:presLayoutVars>
      </dgm:prSet>
      <dgm:spPr/>
      <dgm:t>
        <a:bodyPr/>
        <a:lstStyle/>
        <a:p>
          <a:endParaRPr lang="en-GB"/>
        </a:p>
      </dgm:t>
    </dgm:pt>
    <dgm:pt modelId="{9012290B-504E-454C-A686-5CF944301994}" type="pres">
      <dgm:prSet presAssocID="{DF336123-4736-40BC-9FBC-1C4FA9BEFC9A}" presName="Name1" presStyleCnt="0"/>
      <dgm:spPr/>
    </dgm:pt>
    <dgm:pt modelId="{161E0ADE-9FE0-4E8D-A215-3C538D3709A5}" type="pres">
      <dgm:prSet presAssocID="{DF336123-4736-40BC-9FBC-1C4FA9BEFC9A}" presName="cycle" presStyleCnt="0"/>
      <dgm:spPr/>
    </dgm:pt>
    <dgm:pt modelId="{97B0C3B7-300C-49E0-BA95-FEC517E43D06}" type="pres">
      <dgm:prSet presAssocID="{DF336123-4736-40BC-9FBC-1C4FA9BEFC9A}" presName="srcNode" presStyleLbl="node1" presStyleIdx="0" presStyleCnt="3"/>
      <dgm:spPr/>
    </dgm:pt>
    <dgm:pt modelId="{6D88ADF9-AE27-47D8-AFA0-ED79745E550B}" type="pres">
      <dgm:prSet presAssocID="{DF336123-4736-40BC-9FBC-1C4FA9BEFC9A}" presName="conn" presStyleLbl="parChTrans1D2" presStyleIdx="0" presStyleCnt="1"/>
      <dgm:spPr/>
      <dgm:t>
        <a:bodyPr/>
        <a:lstStyle/>
        <a:p>
          <a:endParaRPr lang="en-GB"/>
        </a:p>
      </dgm:t>
    </dgm:pt>
    <dgm:pt modelId="{30A78465-1686-421D-96C3-DA470344E5A8}" type="pres">
      <dgm:prSet presAssocID="{DF336123-4736-40BC-9FBC-1C4FA9BEFC9A}" presName="extraNode" presStyleLbl="node1" presStyleIdx="0" presStyleCnt="3"/>
      <dgm:spPr/>
    </dgm:pt>
    <dgm:pt modelId="{90D391B6-CF7E-46BA-95B4-B4FEC6CC8DBF}" type="pres">
      <dgm:prSet presAssocID="{DF336123-4736-40BC-9FBC-1C4FA9BEFC9A}" presName="dstNode" presStyleLbl="node1" presStyleIdx="0" presStyleCnt="3"/>
      <dgm:spPr/>
    </dgm:pt>
    <dgm:pt modelId="{455697C6-AB69-4E93-9976-52C0B68A172F}" type="pres">
      <dgm:prSet presAssocID="{82A34AFE-39E7-4936-BF50-2BA5456BA4A3}" presName="text_1" presStyleLbl="node1" presStyleIdx="0" presStyleCnt="3">
        <dgm:presLayoutVars>
          <dgm:bulletEnabled val="1"/>
        </dgm:presLayoutVars>
      </dgm:prSet>
      <dgm:spPr/>
      <dgm:t>
        <a:bodyPr/>
        <a:lstStyle/>
        <a:p>
          <a:endParaRPr lang="en-GB"/>
        </a:p>
      </dgm:t>
    </dgm:pt>
    <dgm:pt modelId="{E19CA409-927B-43DC-8622-6CFD7ACF96D5}" type="pres">
      <dgm:prSet presAssocID="{82A34AFE-39E7-4936-BF50-2BA5456BA4A3}" presName="accent_1" presStyleCnt="0"/>
      <dgm:spPr/>
    </dgm:pt>
    <dgm:pt modelId="{B2684B28-71A3-491D-94DA-2648BB920112}" type="pres">
      <dgm:prSet presAssocID="{82A34AFE-39E7-4936-BF50-2BA5456BA4A3}" presName="accentRepeatNode" presStyleLbl="solidFgAcc1" presStyleIdx="0" presStyleCnt="3"/>
      <dgm:spPr/>
    </dgm:pt>
    <dgm:pt modelId="{C9A20FEA-72D8-400C-B038-BCD61809AA91}" type="pres">
      <dgm:prSet presAssocID="{F867781B-9D66-42FD-81E4-A56F53D60024}" presName="text_2" presStyleLbl="node1" presStyleIdx="1" presStyleCnt="3">
        <dgm:presLayoutVars>
          <dgm:bulletEnabled val="1"/>
        </dgm:presLayoutVars>
      </dgm:prSet>
      <dgm:spPr/>
      <dgm:t>
        <a:bodyPr/>
        <a:lstStyle/>
        <a:p>
          <a:endParaRPr lang="en-GB"/>
        </a:p>
      </dgm:t>
    </dgm:pt>
    <dgm:pt modelId="{C5AB2557-854A-4BC2-B128-D1D7B39DD536}" type="pres">
      <dgm:prSet presAssocID="{F867781B-9D66-42FD-81E4-A56F53D60024}" presName="accent_2" presStyleCnt="0"/>
      <dgm:spPr/>
    </dgm:pt>
    <dgm:pt modelId="{41E12206-3723-4D4C-8801-BAA2B1A6004A}" type="pres">
      <dgm:prSet presAssocID="{F867781B-9D66-42FD-81E4-A56F53D60024}" presName="accentRepeatNode" presStyleLbl="solidFgAcc1" presStyleIdx="1" presStyleCnt="3"/>
      <dgm:spPr/>
    </dgm:pt>
    <dgm:pt modelId="{E39AB743-74D1-417B-99EC-78F82C3CDA9D}" type="pres">
      <dgm:prSet presAssocID="{87484F02-612C-48CF-9A12-2A7CED82D618}" presName="text_3" presStyleLbl="node1" presStyleIdx="2" presStyleCnt="3">
        <dgm:presLayoutVars>
          <dgm:bulletEnabled val="1"/>
        </dgm:presLayoutVars>
      </dgm:prSet>
      <dgm:spPr/>
      <dgm:t>
        <a:bodyPr/>
        <a:lstStyle/>
        <a:p>
          <a:endParaRPr lang="en-GB"/>
        </a:p>
      </dgm:t>
    </dgm:pt>
    <dgm:pt modelId="{AE849C43-1FAF-40D7-AC31-7752E133284D}" type="pres">
      <dgm:prSet presAssocID="{87484F02-612C-48CF-9A12-2A7CED82D618}" presName="accent_3" presStyleCnt="0"/>
      <dgm:spPr/>
    </dgm:pt>
    <dgm:pt modelId="{00E3E457-0D73-4E2C-96E2-C0F609D64215}" type="pres">
      <dgm:prSet presAssocID="{87484F02-612C-48CF-9A12-2A7CED82D618}" presName="accentRepeatNode" presStyleLbl="solidFgAcc1" presStyleIdx="2" presStyleCnt="3"/>
      <dgm:spPr/>
    </dgm:pt>
  </dgm:ptLst>
  <dgm:cxnLst>
    <dgm:cxn modelId="{B8846C64-AEF0-48F9-9865-2575341734A6}" srcId="{DF336123-4736-40BC-9FBC-1C4FA9BEFC9A}" destId="{87484F02-612C-48CF-9A12-2A7CED82D618}" srcOrd="2" destOrd="0" parTransId="{D5F488BC-AB63-433B-835A-9D79B849DC3B}" sibTransId="{E62BD3ED-7CAD-4495-B877-35EB365BADD1}"/>
    <dgm:cxn modelId="{A904F275-D14D-45E6-B102-04F4D061C9A3}" srcId="{DF336123-4736-40BC-9FBC-1C4FA9BEFC9A}" destId="{82A34AFE-39E7-4936-BF50-2BA5456BA4A3}" srcOrd="0" destOrd="0" parTransId="{8769068C-3EE4-4CFB-8332-5A7992180733}" sibTransId="{AF279A04-AC0B-4772-9E30-B2AB8D832CE6}"/>
    <dgm:cxn modelId="{8620ADEB-EC66-4BA5-ADC7-2D81E48BCEDA}" type="presOf" srcId="{AF279A04-AC0B-4772-9E30-B2AB8D832CE6}" destId="{6D88ADF9-AE27-47D8-AFA0-ED79745E550B}" srcOrd="0" destOrd="0" presId="urn:microsoft.com/office/officeart/2008/layout/VerticalCurvedList"/>
    <dgm:cxn modelId="{8FDC6A70-03B0-4134-BD0E-D656201728D5}" srcId="{DF336123-4736-40BC-9FBC-1C4FA9BEFC9A}" destId="{F867781B-9D66-42FD-81E4-A56F53D60024}" srcOrd="1" destOrd="0" parTransId="{B104482D-7C2E-4D1E-83EE-FFE2C83A292E}" sibTransId="{CD94485E-BB43-48F1-BD3D-6D9607C982FC}"/>
    <dgm:cxn modelId="{99FDDF7B-54EA-4A0C-A800-02A4E652082F}" type="presOf" srcId="{F867781B-9D66-42FD-81E4-A56F53D60024}" destId="{C9A20FEA-72D8-400C-B038-BCD61809AA91}" srcOrd="0" destOrd="0" presId="urn:microsoft.com/office/officeart/2008/layout/VerticalCurvedList"/>
    <dgm:cxn modelId="{064718E0-1830-4575-826E-EB52845D34D5}" type="presOf" srcId="{82A34AFE-39E7-4936-BF50-2BA5456BA4A3}" destId="{455697C6-AB69-4E93-9976-52C0B68A172F}" srcOrd="0" destOrd="0" presId="urn:microsoft.com/office/officeart/2008/layout/VerticalCurvedList"/>
    <dgm:cxn modelId="{77BC26DD-D905-4BB7-9F92-77303F8C027B}" type="presOf" srcId="{87484F02-612C-48CF-9A12-2A7CED82D618}" destId="{E39AB743-74D1-417B-99EC-78F82C3CDA9D}" srcOrd="0" destOrd="0" presId="urn:microsoft.com/office/officeart/2008/layout/VerticalCurvedList"/>
    <dgm:cxn modelId="{01B923BD-A0F2-4642-99E7-7BC0260D8D49}" type="presOf" srcId="{DF336123-4736-40BC-9FBC-1C4FA9BEFC9A}" destId="{7881AE97-FC8E-4608-B175-A1467AD279DC}" srcOrd="0" destOrd="0" presId="urn:microsoft.com/office/officeart/2008/layout/VerticalCurvedList"/>
    <dgm:cxn modelId="{1918FF78-6E52-4447-B916-8273E125EDC6}" type="presParOf" srcId="{7881AE97-FC8E-4608-B175-A1467AD279DC}" destId="{9012290B-504E-454C-A686-5CF944301994}" srcOrd="0" destOrd="0" presId="urn:microsoft.com/office/officeart/2008/layout/VerticalCurvedList"/>
    <dgm:cxn modelId="{C57B7FEC-62C7-4B15-8E8A-9552DA9CAABC}" type="presParOf" srcId="{9012290B-504E-454C-A686-5CF944301994}" destId="{161E0ADE-9FE0-4E8D-A215-3C538D3709A5}" srcOrd="0" destOrd="0" presId="urn:microsoft.com/office/officeart/2008/layout/VerticalCurvedList"/>
    <dgm:cxn modelId="{62E7AC25-63C0-4B68-B1C4-9ED27A4CF305}" type="presParOf" srcId="{161E0ADE-9FE0-4E8D-A215-3C538D3709A5}" destId="{97B0C3B7-300C-49E0-BA95-FEC517E43D06}" srcOrd="0" destOrd="0" presId="urn:microsoft.com/office/officeart/2008/layout/VerticalCurvedList"/>
    <dgm:cxn modelId="{65D53EA3-9821-4C8C-AA91-79045644ED0B}" type="presParOf" srcId="{161E0ADE-9FE0-4E8D-A215-3C538D3709A5}" destId="{6D88ADF9-AE27-47D8-AFA0-ED79745E550B}" srcOrd="1" destOrd="0" presId="urn:microsoft.com/office/officeart/2008/layout/VerticalCurvedList"/>
    <dgm:cxn modelId="{063FD8B0-DBBA-4808-AAB3-4BC4848ECC46}" type="presParOf" srcId="{161E0ADE-9FE0-4E8D-A215-3C538D3709A5}" destId="{30A78465-1686-421D-96C3-DA470344E5A8}" srcOrd="2" destOrd="0" presId="urn:microsoft.com/office/officeart/2008/layout/VerticalCurvedList"/>
    <dgm:cxn modelId="{3947CAC5-6E5B-4414-9C90-DFE6E18EA5D5}" type="presParOf" srcId="{161E0ADE-9FE0-4E8D-A215-3C538D3709A5}" destId="{90D391B6-CF7E-46BA-95B4-B4FEC6CC8DBF}" srcOrd="3" destOrd="0" presId="urn:microsoft.com/office/officeart/2008/layout/VerticalCurvedList"/>
    <dgm:cxn modelId="{6B18370A-86D5-40A7-8E9C-42EE2BD42470}" type="presParOf" srcId="{9012290B-504E-454C-A686-5CF944301994}" destId="{455697C6-AB69-4E93-9976-52C0B68A172F}" srcOrd="1" destOrd="0" presId="urn:microsoft.com/office/officeart/2008/layout/VerticalCurvedList"/>
    <dgm:cxn modelId="{701BDEF2-5234-49A8-A934-A093C3F4AFF5}" type="presParOf" srcId="{9012290B-504E-454C-A686-5CF944301994}" destId="{E19CA409-927B-43DC-8622-6CFD7ACF96D5}" srcOrd="2" destOrd="0" presId="urn:microsoft.com/office/officeart/2008/layout/VerticalCurvedList"/>
    <dgm:cxn modelId="{6F0DDB43-79B9-4EEF-910C-C1C616A26434}" type="presParOf" srcId="{E19CA409-927B-43DC-8622-6CFD7ACF96D5}" destId="{B2684B28-71A3-491D-94DA-2648BB920112}" srcOrd="0" destOrd="0" presId="urn:microsoft.com/office/officeart/2008/layout/VerticalCurvedList"/>
    <dgm:cxn modelId="{68CB38C3-38E0-45B7-9210-8B2115C88D98}" type="presParOf" srcId="{9012290B-504E-454C-A686-5CF944301994}" destId="{C9A20FEA-72D8-400C-B038-BCD61809AA91}" srcOrd="3" destOrd="0" presId="urn:microsoft.com/office/officeart/2008/layout/VerticalCurvedList"/>
    <dgm:cxn modelId="{0D72FDA4-E088-464D-9854-9177E0F9394A}" type="presParOf" srcId="{9012290B-504E-454C-A686-5CF944301994}" destId="{C5AB2557-854A-4BC2-B128-D1D7B39DD536}" srcOrd="4" destOrd="0" presId="urn:microsoft.com/office/officeart/2008/layout/VerticalCurvedList"/>
    <dgm:cxn modelId="{9FBA59E5-FAC6-4993-A180-F22408D0BE48}" type="presParOf" srcId="{C5AB2557-854A-4BC2-B128-D1D7B39DD536}" destId="{41E12206-3723-4D4C-8801-BAA2B1A6004A}" srcOrd="0" destOrd="0" presId="urn:microsoft.com/office/officeart/2008/layout/VerticalCurvedList"/>
    <dgm:cxn modelId="{CABEDDFD-0795-4C09-B12B-E7028822A97A}" type="presParOf" srcId="{9012290B-504E-454C-A686-5CF944301994}" destId="{E39AB743-74D1-417B-99EC-78F82C3CDA9D}" srcOrd="5" destOrd="0" presId="urn:microsoft.com/office/officeart/2008/layout/VerticalCurvedList"/>
    <dgm:cxn modelId="{F8844875-B0E8-44C3-A883-4CE1E8739AB7}" type="presParOf" srcId="{9012290B-504E-454C-A686-5CF944301994}" destId="{AE849C43-1FAF-40D7-AC31-7752E133284D}" srcOrd="6" destOrd="0" presId="urn:microsoft.com/office/officeart/2008/layout/VerticalCurvedList"/>
    <dgm:cxn modelId="{3392C890-39D0-4F72-864C-F91D90830F14}" type="presParOf" srcId="{AE849C43-1FAF-40D7-AC31-7752E133284D}" destId="{00E3E457-0D73-4E2C-96E2-C0F609D642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E7104-86E7-419B-9513-3E7E9811C4FB}">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55179-B660-43C0-8B1E-F066FC8A1185}">
      <dsp:nvSpPr>
        <dsp:cNvPr id="0" name=""/>
        <dsp:cNvSpPr/>
      </dsp:nvSpPr>
      <dsp:spPr>
        <a:xfrm>
          <a:off x="831985" y="397293"/>
          <a:ext cx="7964290" cy="1791549"/>
        </a:xfrm>
        <a:prstGeom prst="rect">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6301" tIns="45720" rIns="45720" bIns="45720" numCol="1" spcCol="1270" anchor="ctr" anchorCtr="0">
          <a:noAutofit/>
        </a:bodyPr>
        <a:lstStyle/>
        <a:p>
          <a:pPr lvl="0" algn="l" defTabSz="800100" rtl="0">
            <a:lnSpc>
              <a:spcPct val="90000"/>
            </a:lnSpc>
            <a:spcBef>
              <a:spcPct val="0"/>
            </a:spcBef>
            <a:spcAft>
              <a:spcPct val="35000"/>
            </a:spcAft>
          </a:pPr>
          <a:r>
            <a:rPr lang="en-GB" sz="1800" b="1" kern="1200" dirty="0" smtClean="0"/>
            <a:t>1)Global Reach </a:t>
          </a:r>
        </a:p>
        <a:p>
          <a:pPr lvl="0" algn="l" defTabSz="800100" rtl="0">
            <a:lnSpc>
              <a:spcPct val="90000"/>
            </a:lnSpc>
            <a:spcBef>
              <a:spcPct val="0"/>
            </a:spcBef>
            <a:spcAft>
              <a:spcPct val="35000"/>
            </a:spcAft>
          </a:pPr>
          <a:r>
            <a:rPr lang="en-GB" sz="1800" b="1" kern="1200" dirty="0" smtClean="0"/>
            <a:t>2)Non "</a:t>
          </a:r>
          <a:r>
            <a:rPr lang="en-GB" sz="1800" b="1" kern="1200" dirty="0" err="1" smtClean="0"/>
            <a:t>DACable</a:t>
          </a:r>
          <a:r>
            <a:rPr lang="en-GB" sz="1800" b="1" kern="1200" dirty="0" smtClean="0"/>
            <a:t>"</a:t>
          </a:r>
        </a:p>
        <a:p>
          <a:pPr lvl="0" algn="l" defTabSz="800100" rtl="0">
            <a:lnSpc>
              <a:spcPct val="90000"/>
            </a:lnSpc>
            <a:spcBef>
              <a:spcPct val="0"/>
            </a:spcBef>
            <a:spcAft>
              <a:spcPct val="35000"/>
            </a:spcAft>
          </a:pPr>
          <a:r>
            <a:rPr lang="en-GB" sz="1800" b="1" kern="1200" dirty="0" smtClean="0"/>
            <a:t>3)Mobilised when other EU instruments cannot be made available in response to political crisis or natural disasters (Article 3)</a:t>
          </a:r>
          <a:endParaRPr lang="en-GB" sz="2200" b="1" kern="1200" dirty="0" smtClean="0"/>
        </a:p>
      </dsp:txBody>
      <dsp:txXfrm>
        <a:off x="831985" y="397293"/>
        <a:ext cx="7964290" cy="1791549"/>
      </dsp:txXfrm>
    </dsp:sp>
    <dsp:sp modelId="{CA5A2D6F-EDF8-41AB-859A-C8A6FBCF8525}">
      <dsp:nvSpPr>
        <dsp:cNvPr id="0" name=""/>
        <dsp:cNvSpPr/>
      </dsp:nvSpPr>
      <dsp:spPr>
        <a:xfrm>
          <a:off x="23874" y="484956"/>
          <a:ext cx="1616221" cy="16162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2C0858B-3BBA-4784-9FBE-E68DF0641382}">
      <dsp:nvSpPr>
        <dsp:cNvPr id="0" name=""/>
        <dsp:cNvSpPr/>
      </dsp:nvSpPr>
      <dsp:spPr>
        <a:xfrm>
          <a:off x="831985" y="2586406"/>
          <a:ext cx="7964290" cy="1292977"/>
        </a:xfrm>
        <a:prstGeom prst="rect">
          <a:avLst/>
        </a:prstGeom>
        <a:gradFill flip="none" rotWithShape="0">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6301" tIns="55880" rIns="55880" bIns="55880" numCol="1" spcCol="1270" anchor="ctr" anchorCtr="0">
          <a:noAutofit/>
        </a:bodyPr>
        <a:lstStyle/>
        <a:p>
          <a:pPr lvl="0" algn="l" defTabSz="977900" rtl="0">
            <a:lnSpc>
              <a:spcPct val="90000"/>
            </a:lnSpc>
            <a:spcBef>
              <a:spcPct val="0"/>
            </a:spcBef>
            <a:spcAft>
              <a:spcPct val="35000"/>
            </a:spcAft>
          </a:pPr>
          <a:r>
            <a:rPr lang="en-GB" sz="2200" b="1" u="sng" kern="1200" dirty="0" smtClean="0"/>
            <a:t>Areas excluded</a:t>
          </a:r>
          <a:r>
            <a:rPr lang="en-GB" sz="2200" b="1" kern="1200" dirty="0" smtClean="0"/>
            <a:t>:</a:t>
          </a:r>
        </a:p>
        <a:p>
          <a:pPr lvl="0" algn="l" defTabSz="977900" rtl="0">
            <a:lnSpc>
              <a:spcPct val="90000"/>
            </a:lnSpc>
            <a:spcBef>
              <a:spcPct val="0"/>
            </a:spcBef>
            <a:spcAft>
              <a:spcPct val="35000"/>
            </a:spcAft>
          </a:pPr>
          <a:r>
            <a:rPr lang="en-GB" sz="1800" b="1" kern="1200" dirty="0" smtClean="0"/>
            <a:t>Humanitarian Aid; Actions of a military nature</a:t>
          </a:r>
          <a:endParaRPr lang="en-GB" sz="1800" kern="1200" dirty="0"/>
        </a:p>
      </dsp:txBody>
      <dsp:txXfrm>
        <a:off x="831985" y="2586406"/>
        <a:ext cx="7964290" cy="1292977"/>
      </dsp:txXfrm>
    </dsp:sp>
    <dsp:sp modelId="{5866194E-E64B-425E-A1C8-CFE07C4ACFDB}">
      <dsp:nvSpPr>
        <dsp:cNvPr id="0" name=""/>
        <dsp:cNvSpPr/>
      </dsp:nvSpPr>
      <dsp:spPr>
        <a:xfrm>
          <a:off x="23874" y="2424784"/>
          <a:ext cx="1616221" cy="161622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258329"/>
              <a:satOff val="16103"/>
              <a:lumOff val="2146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ADF9-AE27-47D8-AFA0-ED79745E550B}">
      <dsp:nvSpPr>
        <dsp:cNvPr id="0" name=""/>
        <dsp:cNvSpPr/>
      </dsp:nvSpPr>
      <dsp:spPr>
        <a:xfrm>
          <a:off x="-5523956" y="-845847"/>
          <a:ext cx="6578020" cy="6578020"/>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697C6-AB69-4E93-9976-52C0B68A172F}">
      <dsp:nvSpPr>
        <dsp:cNvPr id="0" name=""/>
        <dsp:cNvSpPr/>
      </dsp:nvSpPr>
      <dsp:spPr>
        <a:xfrm>
          <a:off x="678221" y="488632"/>
          <a:ext cx="7690321" cy="977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75704" tIns="60960" rIns="60960" bIns="60960" numCol="1" spcCol="1270" anchor="ctr" anchorCtr="0">
          <a:noAutofit/>
        </a:bodyPr>
        <a:lstStyle/>
        <a:p>
          <a:pPr lvl="0" algn="l" defTabSz="1066800" rtl="0">
            <a:lnSpc>
              <a:spcPct val="90000"/>
            </a:lnSpc>
            <a:spcBef>
              <a:spcPct val="0"/>
            </a:spcBef>
            <a:spcAft>
              <a:spcPct val="35000"/>
            </a:spcAft>
          </a:pPr>
          <a:r>
            <a:rPr lang="es-ES_tradnl" sz="2400" b="1" kern="1200" err="1" smtClean="0"/>
            <a:t>Political</a:t>
          </a:r>
          <a:r>
            <a:rPr lang="es-ES_tradnl" sz="2400" b="1" kern="1200" smtClean="0"/>
            <a:t> appropriateness</a:t>
          </a:r>
          <a:r>
            <a:rPr lang="es-ES_tradnl" sz="2400" kern="1200" smtClean="0"/>
            <a:t> </a:t>
          </a:r>
          <a:r>
            <a:rPr lang="es-ES_tradnl" sz="2400" kern="1200" dirty="0" smtClean="0"/>
            <a:t>(</a:t>
          </a:r>
          <a:r>
            <a:rPr lang="es-ES_tradnl" sz="2400" kern="1200" dirty="0" err="1" smtClean="0"/>
            <a:t>Political</a:t>
          </a:r>
          <a:r>
            <a:rPr lang="es-ES_tradnl" sz="2400" kern="1200" dirty="0" smtClean="0"/>
            <a:t> </a:t>
          </a:r>
          <a:r>
            <a:rPr lang="es-ES_tradnl" sz="2400" kern="1200" dirty="0" err="1" smtClean="0"/>
            <a:t>priority</a:t>
          </a:r>
          <a:r>
            <a:rPr lang="es-ES_tradnl" sz="2400" kern="1200" dirty="0" smtClean="0"/>
            <a:t> </a:t>
          </a:r>
          <a:r>
            <a:rPr lang="es-ES_tradnl" sz="2400" kern="1200" dirty="0" err="1" smtClean="0"/>
            <a:t>for</a:t>
          </a:r>
          <a:r>
            <a:rPr lang="es-ES_tradnl" sz="2400" kern="1200" dirty="0" smtClean="0"/>
            <a:t> EU </a:t>
          </a:r>
          <a:r>
            <a:rPr lang="es-ES_tradnl" sz="2400" kern="1200" dirty="0" err="1" smtClean="0"/>
            <a:t>to</a:t>
          </a:r>
          <a:r>
            <a:rPr lang="es-ES_tradnl" sz="2400" kern="1200" dirty="0" smtClean="0"/>
            <a:t> </a:t>
          </a:r>
          <a:r>
            <a:rPr lang="es-ES_tradnl" sz="2400" kern="1200" dirty="0" err="1" smtClean="0"/>
            <a:t>intervene</a:t>
          </a:r>
          <a:r>
            <a:rPr lang="es-ES_tradnl" sz="2400" kern="1200" dirty="0" smtClean="0"/>
            <a:t>)</a:t>
          </a:r>
          <a:endParaRPr lang="en-GB" sz="2400" kern="1200" dirty="0"/>
        </a:p>
      </dsp:txBody>
      <dsp:txXfrm>
        <a:off x="678221" y="488632"/>
        <a:ext cx="7690321" cy="977264"/>
      </dsp:txXfrm>
    </dsp:sp>
    <dsp:sp modelId="{B2684B28-71A3-491D-94DA-2648BB920112}">
      <dsp:nvSpPr>
        <dsp:cNvPr id="0" name=""/>
        <dsp:cNvSpPr/>
      </dsp:nvSpPr>
      <dsp:spPr>
        <a:xfrm>
          <a:off x="67431" y="366474"/>
          <a:ext cx="1221581" cy="12215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9A20FEA-72D8-400C-B038-BCD61809AA91}">
      <dsp:nvSpPr>
        <dsp:cNvPr id="0" name=""/>
        <dsp:cNvSpPr/>
      </dsp:nvSpPr>
      <dsp:spPr>
        <a:xfrm>
          <a:off x="1033457" y="1954529"/>
          <a:ext cx="7335085" cy="977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75704" tIns="60960" rIns="60960" bIns="60960" numCol="1" spcCol="1270" anchor="ctr" anchorCtr="0">
          <a:noAutofit/>
        </a:bodyPr>
        <a:lstStyle/>
        <a:p>
          <a:pPr lvl="0" algn="l" defTabSz="1066800" rtl="0">
            <a:lnSpc>
              <a:spcPct val="90000"/>
            </a:lnSpc>
            <a:spcBef>
              <a:spcPct val="0"/>
            </a:spcBef>
            <a:spcAft>
              <a:spcPct val="35000"/>
            </a:spcAft>
          </a:pPr>
          <a:r>
            <a:rPr lang="en-GB" sz="2400" b="1" kern="1200" dirty="0" smtClean="0"/>
            <a:t>Eligibility</a:t>
          </a:r>
          <a:r>
            <a:rPr lang="en-GB" sz="2400" kern="1200" baseline="0" dirty="0" smtClean="0"/>
            <a:t> (within legal and thematic scope set out in </a:t>
          </a:r>
          <a:r>
            <a:rPr lang="en-GB" sz="2400" kern="1200" baseline="0" dirty="0" err="1" smtClean="0"/>
            <a:t>IcSP</a:t>
          </a:r>
          <a:r>
            <a:rPr lang="en-GB" sz="2400" kern="1200" baseline="0" dirty="0" smtClean="0"/>
            <a:t> Regulation)</a:t>
          </a:r>
          <a:endParaRPr lang="en-GB" sz="2400" kern="1200" dirty="0"/>
        </a:p>
      </dsp:txBody>
      <dsp:txXfrm>
        <a:off x="1033457" y="1954529"/>
        <a:ext cx="7335085" cy="977264"/>
      </dsp:txXfrm>
    </dsp:sp>
    <dsp:sp modelId="{41E12206-3723-4D4C-8801-BAA2B1A6004A}">
      <dsp:nvSpPr>
        <dsp:cNvPr id="0" name=""/>
        <dsp:cNvSpPr/>
      </dsp:nvSpPr>
      <dsp:spPr>
        <a:xfrm>
          <a:off x="422667" y="1832371"/>
          <a:ext cx="1221581" cy="12215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39AB743-74D1-417B-99EC-78F82C3CDA9D}">
      <dsp:nvSpPr>
        <dsp:cNvPr id="0" name=""/>
        <dsp:cNvSpPr/>
      </dsp:nvSpPr>
      <dsp:spPr>
        <a:xfrm>
          <a:off x="678221" y="3420427"/>
          <a:ext cx="7690321" cy="977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75704" tIns="60960" rIns="60960" bIns="60960" numCol="1" spcCol="1270" anchor="ctr" anchorCtr="0">
          <a:noAutofit/>
        </a:bodyPr>
        <a:lstStyle/>
        <a:p>
          <a:pPr lvl="0" algn="l" defTabSz="1066800" rtl="0">
            <a:lnSpc>
              <a:spcPct val="90000"/>
            </a:lnSpc>
            <a:spcBef>
              <a:spcPct val="0"/>
            </a:spcBef>
            <a:spcAft>
              <a:spcPct val="35000"/>
            </a:spcAft>
          </a:pPr>
          <a:r>
            <a:rPr lang="es-ES_tradnl" sz="2400" b="1" kern="1200" dirty="0" err="1" smtClean="0"/>
            <a:t>Feasibility</a:t>
          </a:r>
          <a:r>
            <a:rPr lang="es-ES_tradnl" sz="2400" kern="1200" dirty="0" smtClean="0"/>
            <a:t> (</a:t>
          </a:r>
          <a:r>
            <a:rPr lang="es-ES_tradnl" sz="2400" kern="1200" dirty="0" err="1" smtClean="0"/>
            <a:t>suitable</a:t>
          </a:r>
          <a:r>
            <a:rPr lang="es-ES_tradnl" sz="2400" kern="1200" dirty="0" smtClean="0"/>
            <a:t> </a:t>
          </a:r>
          <a:r>
            <a:rPr lang="es-ES_tradnl" sz="2400" kern="1200" dirty="0" err="1" smtClean="0"/>
            <a:t>implementing</a:t>
          </a:r>
          <a:r>
            <a:rPr lang="es-ES_tradnl" sz="2400" kern="1200" dirty="0" smtClean="0"/>
            <a:t> </a:t>
          </a:r>
          <a:r>
            <a:rPr lang="es-ES_tradnl" sz="2400" kern="1200" dirty="0" err="1" smtClean="0"/>
            <a:t>bodies</a:t>
          </a:r>
          <a:r>
            <a:rPr lang="es-ES_tradnl" sz="2400" kern="1200" dirty="0" smtClean="0"/>
            <a:t>; </a:t>
          </a:r>
          <a:r>
            <a:rPr lang="es-ES_tradnl" sz="2400" kern="1200" dirty="0" err="1" smtClean="0"/>
            <a:t>duration</a:t>
          </a:r>
          <a:r>
            <a:rPr lang="es-ES_tradnl" sz="2400" kern="1200" dirty="0" smtClean="0"/>
            <a:t>; </a:t>
          </a:r>
          <a:r>
            <a:rPr lang="es-ES_tradnl" sz="2400" kern="1200" dirty="0" err="1" smtClean="0"/>
            <a:t>continuity</a:t>
          </a:r>
          <a:r>
            <a:rPr lang="es-ES_tradnl" sz="2400" kern="1200" dirty="0" smtClean="0"/>
            <a:t> </a:t>
          </a:r>
          <a:r>
            <a:rPr lang="es-ES_tradnl" sz="2400" kern="1200" dirty="0" err="1" smtClean="0"/>
            <a:t>by</a:t>
          </a:r>
          <a:r>
            <a:rPr lang="es-ES_tradnl" sz="2400" kern="1200" dirty="0" smtClean="0"/>
            <a:t> </a:t>
          </a:r>
          <a:r>
            <a:rPr lang="es-ES_tradnl" sz="2400" kern="1200" dirty="0" err="1" smtClean="0"/>
            <a:t>other</a:t>
          </a:r>
          <a:r>
            <a:rPr lang="es-ES_tradnl" sz="2400" kern="1200" dirty="0" smtClean="0"/>
            <a:t> </a:t>
          </a:r>
          <a:r>
            <a:rPr lang="es-ES_tradnl" sz="2400" kern="1200" dirty="0" err="1" smtClean="0"/>
            <a:t>instruments</a:t>
          </a:r>
          <a:r>
            <a:rPr lang="es-ES_tradnl" sz="2400" kern="1200" dirty="0" smtClean="0"/>
            <a:t>)</a:t>
          </a:r>
          <a:endParaRPr lang="en-GB" sz="2400" kern="1200" dirty="0"/>
        </a:p>
      </dsp:txBody>
      <dsp:txXfrm>
        <a:off x="678221" y="3420427"/>
        <a:ext cx="7690321" cy="977264"/>
      </dsp:txXfrm>
    </dsp:sp>
    <dsp:sp modelId="{00E3E457-0D73-4E2C-96E2-C0F609D64215}">
      <dsp:nvSpPr>
        <dsp:cNvPr id="0" name=""/>
        <dsp:cNvSpPr/>
      </dsp:nvSpPr>
      <dsp:spPr>
        <a:xfrm>
          <a:off x="67431" y="3298269"/>
          <a:ext cx="1221581" cy="12215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7"/>
            <a:ext cx="2911996" cy="49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t" anchorCtr="0" compatLnSpc="1">
            <a:prstTxWarp prst="textNoShape">
              <a:avLst/>
            </a:prstTxWarp>
          </a:bodyPr>
          <a:lstStyle>
            <a:lvl1pPr>
              <a:defRPr sz="1200" i="0"/>
            </a:lvl1pPr>
          </a:lstStyle>
          <a:p>
            <a:pPr>
              <a:defRPr/>
            </a:pPr>
            <a:endParaRPr lang="fr-FR"/>
          </a:p>
        </p:txBody>
      </p:sp>
      <p:sp>
        <p:nvSpPr>
          <p:cNvPr id="12291" name="Rectangle 3"/>
          <p:cNvSpPr>
            <a:spLocks noGrp="1" noChangeArrowheads="1"/>
          </p:cNvSpPr>
          <p:nvPr>
            <p:ph type="dt" sz="quarter" idx="1"/>
          </p:nvPr>
        </p:nvSpPr>
        <p:spPr bwMode="auto">
          <a:xfrm>
            <a:off x="3806305" y="7"/>
            <a:ext cx="2911996" cy="49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t" anchorCtr="0" compatLnSpc="1">
            <a:prstTxWarp prst="textNoShape">
              <a:avLst/>
            </a:prstTxWarp>
          </a:bodyPr>
          <a:lstStyle>
            <a:lvl1pPr algn="r">
              <a:defRPr sz="1200" i="0"/>
            </a:lvl1pPr>
          </a:lstStyle>
          <a:p>
            <a:pPr>
              <a:defRPr/>
            </a:pPr>
            <a:endParaRPr lang="fr-FR"/>
          </a:p>
        </p:txBody>
      </p:sp>
      <p:sp>
        <p:nvSpPr>
          <p:cNvPr id="12292" name="Rectangle 4"/>
          <p:cNvSpPr>
            <a:spLocks noGrp="1" noChangeArrowheads="1"/>
          </p:cNvSpPr>
          <p:nvPr>
            <p:ph type="ftr" sz="quarter" idx="2"/>
          </p:nvPr>
        </p:nvSpPr>
        <p:spPr bwMode="auto">
          <a:xfrm>
            <a:off x="0" y="9362448"/>
            <a:ext cx="2911996" cy="4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b" anchorCtr="0" compatLnSpc="1">
            <a:prstTxWarp prst="textNoShape">
              <a:avLst/>
            </a:prstTxWarp>
          </a:bodyPr>
          <a:lstStyle>
            <a:lvl1pPr>
              <a:defRPr sz="1200" i="0"/>
            </a:lvl1pPr>
          </a:lstStyle>
          <a:p>
            <a:pPr>
              <a:defRPr/>
            </a:pPr>
            <a:endParaRPr lang="fr-FR"/>
          </a:p>
        </p:txBody>
      </p:sp>
      <p:sp>
        <p:nvSpPr>
          <p:cNvPr id="12293" name="Rectangle 5"/>
          <p:cNvSpPr>
            <a:spLocks noGrp="1" noChangeArrowheads="1"/>
          </p:cNvSpPr>
          <p:nvPr>
            <p:ph type="sldNum" sz="quarter" idx="3"/>
          </p:nvPr>
        </p:nvSpPr>
        <p:spPr bwMode="auto">
          <a:xfrm>
            <a:off x="3806305" y="9362448"/>
            <a:ext cx="2911996" cy="4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b" anchorCtr="0" compatLnSpc="1">
            <a:prstTxWarp prst="textNoShape">
              <a:avLst/>
            </a:prstTxWarp>
          </a:bodyPr>
          <a:lstStyle>
            <a:lvl1pPr algn="r">
              <a:defRPr sz="1200" i="0"/>
            </a:lvl1pPr>
          </a:lstStyle>
          <a:p>
            <a:pPr>
              <a:defRPr/>
            </a:pPr>
            <a:fld id="{04227BAB-7BC9-4138-A1F3-73E1875098B1}" type="slidenum">
              <a:rPr lang="fr-FR"/>
              <a:pPr>
                <a:defRPr/>
              </a:pPr>
              <a:t>‹#›</a:t>
            </a:fld>
            <a:endParaRPr lang="fr-FR"/>
          </a:p>
        </p:txBody>
      </p:sp>
    </p:spTree>
    <p:extLst>
      <p:ext uri="{BB962C8B-B14F-4D97-AF65-F5344CB8AC3E}">
        <p14:creationId xmlns:p14="http://schemas.microsoft.com/office/powerpoint/2010/main" val="113012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7"/>
            <a:ext cx="2911996" cy="49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t" anchorCtr="0" compatLnSpc="1">
            <a:prstTxWarp prst="textNoShape">
              <a:avLst/>
            </a:prstTxWarp>
          </a:bodyPr>
          <a:lstStyle>
            <a:lvl1pPr>
              <a:defRPr sz="1200" i="0"/>
            </a:lvl1pPr>
          </a:lstStyle>
          <a:p>
            <a:pPr>
              <a:defRPr/>
            </a:pPr>
            <a:endParaRPr lang="fr-FR"/>
          </a:p>
        </p:txBody>
      </p:sp>
      <p:sp>
        <p:nvSpPr>
          <p:cNvPr id="7171" name="Rectangle 3"/>
          <p:cNvSpPr>
            <a:spLocks noGrp="1" noChangeArrowheads="1"/>
          </p:cNvSpPr>
          <p:nvPr>
            <p:ph type="dt" idx="1"/>
          </p:nvPr>
        </p:nvSpPr>
        <p:spPr bwMode="auto">
          <a:xfrm>
            <a:off x="3806305" y="7"/>
            <a:ext cx="2911996" cy="49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t" anchorCtr="0" compatLnSpc="1">
            <a:prstTxWarp prst="textNoShape">
              <a:avLst/>
            </a:prstTxWarp>
          </a:bodyPr>
          <a:lstStyle>
            <a:lvl1pPr algn="r">
              <a:defRPr sz="1200" i="0"/>
            </a:lvl1pPr>
          </a:lstStyle>
          <a:p>
            <a:pPr>
              <a:defRPr/>
            </a:pPr>
            <a:endParaRPr lang="fr-FR"/>
          </a:p>
        </p:txBody>
      </p:sp>
      <p:sp>
        <p:nvSpPr>
          <p:cNvPr id="16388" name="Rectangle 4"/>
          <p:cNvSpPr>
            <a:spLocks noGrp="1" noRot="1" noChangeAspect="1" noChangeArrowheads="1" noTextEdit="1"/>
          </p:cNvSpPr>
          <p:nvPr>
            <p:ph type="sldImg" idx="2"/>
          </p:nvPr>
        </p:nvSpPr>
        <p:spPr bwMode="auto">
          <a:xfrm>
            <a:off x="895350" y="738188"/>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95880" y="4682021"/>
            <a:ext cx="4926544" cy="443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174" name="Rectangle 6"/>
          <p:cNvSpPr>
            <a:spLocks noGrp="1" noChangeArrowheads="1"/>
          </p:cNvSpPr>
          <p:nvPr>
            <p:ph type="ftr" sz="quarter" idx="4"/>
          </p:nvPr>
        </p:nvSpPr>
        <p:spPr bwMode="auto">
          <a:xfrm>
            <a:off x="0" y="9362448"/>
            <a:ext cx="2911996" cy="4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b" anchorCtr="0" compatLnSpc="1">
            <a:prstTxWarp prst="textNoShape">
              <a:avLst/>
            </a:prstTxWarp>
          </a:bodyPr>
          <a:lstStyle>
            <a:lvl1pPr>
              <a:defRPr sz="1200" i="0"/>
            </a:lvl1pPr>
          </a:lstStyle>
          <a:p>
            <a:pPr>
              <a:defRPr/>
            </a:pPr>
            <a:endParaRPr lang="fr-FR"/>
          </a:p>
        </p:txBody>
      </p:sp>
      <p:sp>
        <p:nvSpPr>
          <p:cNvPr id="7175" name="Rectangle 7"/>
          <p:cNvSpPr>
            <a:spLocks noGrp="1" noChangeArrowheads="1"/>
          </p:cNvSpPr>
          <p:nvPr>
            <p:ph type="sldNum" sz="quarter" idx="5"/>
          </p:nvPr>
        </p:nvSpPr>
        <p:spPr bwMode="auto">
          <a:xfrm>
            <a:off x="3806305" y="9362448"/>
            <a:ext cx="2911996" cy="4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5" tIns="45404" rIns="90805" bIns="45404" numCol="1" anchor="b" anchorCtr="0" compatLnSpc="1">
            <a:prstTxWarp prst="textNoShape">
              <a:avLst/>
            </a:prstTxWarp>
          </a:bodyPr>
          <a:lstStyle>
            <a:lvl1pPr algn="r">
              <a:defRPr sz="1200" i="0"/>
            </a:lvl1pPr>
          </a:lstStyle>
          <a:p>
            <a:pPr>
              <a:defRPr/>
            </a:pPr>
            <a:fld id="{72E6E369-44A3-42A4-B542-612E16CBB0D5}" type="slidenum">
              <a:rPr lang="fr-FR"/>
              <a:pPr>
                <a:defRPr/>
              </a:pPr>
              <a:t>‹#›</a:t>
            </a:fld>
            <a:endParaRPr lang="fr-FR"/>
          </a:p>
        </p:txBody>
      </p:sp>
    </p:spTree>
    <p:extLst>
      <p:ext uri="{BB962C8B-B14F-4D97-AF65-F5344CB8AC3E}">
        <p14:creationId xmlns:p14="http://schemas.microsoft.com/office/powerpoint/2010/main" val="2665737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i="1">
                <a:solidFill>
                  <a:schemeClr val="tx1"/>
                </a:solidFill>
                <a:latin typeface="Times" pitchFamily="18" charset="0"/>
              </a:defRPr>
            </a:lvl1pPr>
            <a:lvl2pPr marL="737791" indent="-283765">
              <a:defRPr sz="2400" i="1">
                <a:solidFill>
                  <a:schemeClr val="tx1"/>
                </a:solidFill>
                <a:latin typeface="Times" pitchFamily="18" charset="0"/>
              </a:defRPr>
            </a:lvl2pPr>
            <a:lvl3pPr marL="1135062" indent="-227013">
              <a:defRPr sz="2400" i="1">
                <a:solidFill>
                  <a:schemeClr val="tx1"/>
                </a:solidFill>
                <a:latin typeface="Times" pitchFamily="18" charset="0"/>
              </a:defRPr>
            </a:lvl3pPr>
            <a:lvl4pPr marL="1589086" indent="-227013">
              <a:defRPr sz="2400" i="1">
                <a:solidFill>
                  <a:schemeClr val="tx1"/>
                </a:solidFill>
                <a:latin typeface="Times" pitchFamily="18" charset="0"/>
              </a:defRPr>
            </a:lvl4pPr>
            <a:lvl5pPr marL="2043111" indent="-227013">
              <a:defRPr sz="2400" i="1">
                <a:solidFill>
                  <a:schemeClr val="tx1"/>
                </a:solidFill>
                <a:latin typeface="Times" pitchFamily="18" charset="0"/>
              </a:defRPr>
            </a:lvl5pPr>
            <a:lvl6pPr marL="2497135" indent="-227013" eaLnBrk="0" fontAlgn="base" hangingPunct="0">
              <a:spcBef>
                <a:spcPct val="0"/>
              </a:spcBef>
              <a:spcAft>
                <a:spcPct val="0"/>
              </a:spcAft>
              <a:defRPr sz="2400" i="1">
                <a:solidFill>
                  <a:schemeClr val="tx1"/>
                </a:solidFill>
                <a:latin typeface="Times" pitchFamily="18" charset="0"/>
              </a:defRPr>
            </a:lvl6pPr>
            <a:lvl7pPr marL="2951158" indent="-227013" eaLnBrk="0" fontAlgn="base" hangingPunct="0">
              <a:spcBef>
                <a:spcPct val="0"/>
              </a:spcBef>
              <a:spcAft>
                <a:spcPct val="0"/>
              </a:spcAft>
              <a:defRPr sz="2400" i="1">
                <a:solidFill>
                  <a:schemeClr val="tx1"/>
                </a:solidFill>
                <a:latin typeface="Times" pitchFamily="18" charset="0"/>
              </a:defRPr>
            </a:lvl7pPr>
            <a:lvl8pPr marL="3405184" indent="-227013" eaLnBrk="0" fontAlgn="base" hangingPunct="0">
              <a:spcBef>
                <a:spcPct val="0"/>
              </a:spcBef>
              <a:spcAft>
                <a:spcPct val="0"/>
              </a:spcAft>
              <a:defRPr sz="2400" i="1">
                <a:solidFill>
                  <a:schemeClr val="tx1"/>
                </a:solidFill>
                <a:latin typeface="Times" pitchFamily="18" charset="0"/>
              </a:defRPr>
            </a:lvl8pPr>
            <a:lvl9pPr marL="3859209" indent="-227013" eaLnBrk="0" fontAlgn="base" hangingPunct="0">
              <a:spcBef>
                <a:spcPct val="0"/>
              </a:spcBef>
              <a:spcAft>
                <a:spcPct val="0"/>
              </a:spcAft>
              <a:defRPr sz="2400" i="1">
                <a:solidFill>
                  <a:schemeClr val="tx1"/>
                </a:solidFill>
                <a:latin typeface="Times" pitchFamily="18" charset="0"/>
              </a:defRPr>
            </a:lvl9pPr>
          </a:lstStyle>
          <a:p>
            <a:fld id="{F12F900E-33DB-4179-9F67-D4032B0603AD}" type="slidenum">
              <a:rPr lang="fr-FR" sz="1200" i="0"/>
              <a:pPr/>
              <a:t>1</a:t>
            </a:fld>
            <a:endParaRPr lang="fr-FR"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11</a:t>
            </a:fld>
            <a:endParaRPr lang="fr-FR"/>
          </a:p>
        </p:txBody>
      </p:sp>
    </p:spTree>
    <p:extLst>
      <p:ext uri="{BB962C8B-B14F-4D97-AF65-F5344CB8AC3E}">
        <p14:creationId xmlns:p14="http://schemas.microsoft.com/office/powerpoint/2010/main" val="112567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Comitology</a:t>
            </a:r>
            <a:r>
              <a:rPr lang="en-GB" baseline="0" dirty="0" smtClean="0"/>
              <a:t> covered by Article 15 (3) of CIR – examination procedure</a:t>
            </a:r>
          </a:p>
          <a:p>
            <a:endParaRPr lang="en-GB" baseline="0" dirty="0" smtClean="0"/>
          </a:p>
          <a:p>
            <a:r>
              <a:rPr lang="en-GB" baseline="0" dirty="0" smtClean="0"/>
              <a:t>Article 7(2) covers conditions for I and II EAM</a:t>
            </a:r>
            <a:endParaRPr lang="en-GB" dirty="0"/>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12</a:t>
            </a:fld>
            <a:endParaRPr lang="fr-FR"/>
          </a:p>
        </p:txBody>
      </p:sp>
    </p:spTree>
    <p:extLst>
      <p:ext uri="{BB962C8B-B14F-4D97-AF65-F5344CB8AC3E}">
        <p14:creationId xmlns:p14="http://schemas.microsoft.com/office/powerpoint/2010/main" val="336066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13</a:t>
            </a:fld>
            <a:endParaRPr lang="fr-FR"/>
          </a:p>
        </p:txBody>
      </p:sp>
    </p:spTree>
    <p:extLst>
      <p:ext uri="{BB962C8B-B14F-4D97-AF65-F5344CB8AC3E}">
        <p14:creationId xmlns:p14="http://schemas.microsoft.com/office/powerpoint/2010/main" val="346053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5880" y="4682019"/>
            <a:ext cx="4926544" cy="4604371"/>
          </a:xfrm>
        </p:spPr>
        <p:txBody>
          <a:bodyPr/>
          <a:lstStyle/>
          <a:p>
            <a:pPr lvl="0">
              <a:spcBef>
                <a:spcPct val="0"/>
              </a:spcBef>
            </a:pPr>
            <a:r>
              <a:rPr lang="en-GB" sz="1600" dirty="0">
                <a:solidFill>
                  <a:srgbClr val="000000"/>
                </a:solidFill>
                <a:cs typeface="Times" panose="02020603050405020304" pitchFamily="18" charset="0"/>
              </a:rPr>
              <a:t>Strengthened involvement of civil society actors</a:t>
            </a:r>
            <a:r>
              <a:rPr lang="en-GB" sz="1400" dirty="0">
                <a:solidFill>
                  <a:srgbClr val="000000"/>
                </a:solidFill>
                <a:cs typeface="Times" panose="02020603050405020304" pitchFamily="18" charset="0"/>
              </a:rPr>
              <a:t>: </a:t>
            </a:r>
          </a:p>
          <a:p>
            <a:pPr lvl="0">
              <a:spcBef>
                <a:spcPct val="0"/>
              </a:spcBef>
            </a:pPr>
            <a:endParaRPr lang="en-GB" sz="1400" dirty="0">
              <a:solidFill>
                <a:srgbClr val="000000"/>
              </a:solidFill>
              <a:latin typeface="Verdana"/>
            </a:endParaRPr>
          </a:p>
          <a:p>
            <a:pPr marL="339037" indent="-339037">
              <a:spcBef>
                <a:spcPct val="0"/>
              </a:spcBef>
              <a:buFont typeface="Wingdings" panose="05000000000000000000" pitchFamily="2" charset="2"/>
              <a:buChar char="§"/>
            </a:pPr>
            <a:r>
              <a:rPr lang="en-GB" sz="1400" b="1" u="sng" dirty="0">
                <a:solidFill>
                  <a:srgbClr val="000000"/>
                </a:solidFill>
                <a:cs typeface="Times" panose="02020603050405020304" pitchFamily="18" charset="0"/>
              </a:rPr>
              <a:t>Article 1(3</a:t>
            </a:r>
            <a:r>
              <a:rPr lang="en-GB" sz="1400" b="1" i="1" u="sng" dirty="0">
                <a:solidFill>
                  <a:srgbClr val="000000"/>
                </a:solidFill>
                <a:cs typeface="Times" panose="02020603050405020304" pitchFamily="18" charset="0"/>
              </a:rPr>
              <a:t>)</a:t>
            </a:r>
            <a:r>
              <a:rPr lang="en-GB" sz="1400" i="1" dirty="0">
                <a:solidFill>
                  <a:srgbClr val="000000"/>
                </a:solidFill>
                <a:cs typeface="Times" panose="02020603050405020304" pitchFamily="18" charset="0"/>
              </a:rPr>
              <a:t>: [updated legal understanding of civil society actors]</a:t>
            </a:r>
            <a:r>
              <a:rPr lang="en-GB" sz="1400" dirty="0">
                <a:solidFill>
                  <a:srgbClr val="000000"/>
                </a:solidFill>
                <a:cs typeface="Times" panose="02020603050405020304" pitchFamily="18" charset="0"/>
              </a:rPr>
              <a:t> "</a:t>
            </a:r>
            <a:r>
              <a:rPr lang="en-GB" sz="1400" dirty="0"/>
              <a:t>the term 'civil society actors' includes non-governmental organisations, organisations representing indigenous peoples, local citizens' groups and traders' associations, cooperatives, trade unions, organisations representing economic and social interests, local organisations (including networks) involved in decentralised regional cooperation and integration, consumer organisations, women's and youth organisations, teaching, cultural, research and scientific organisations, universities, churches and religious associations and communities, the media and any non-governmental associations and private and public foundations likely to contribute to the development or to the external dimension of internal policies"</a:t>
            </a:r>
          </a:p>
          <a:p>
            <a:pPr marL="339037" indent="-339037">
              <a:spcBef>
                <a:spcPct val="0"/>
              </a:spcBef>
              <a:buFont typeface="Wingdings" panose="05000000000000000000" pitchFamily="2" charset="2"/>
              <a:buChar char="§"/>
            </a:pPr>
            <a:r>
              <a:rPr lang="en-GB" sz="1400" b="1" u="sng" dirty="0"/>
              <a:t>Article 9</a:t>
            </a:r>
            <a:r>
              <a:rPr lang="en-GB" sz="1400" dirty="0"/>
              <a:t>: </a:t>
            </a:r>
            <a:r>
              <a:rPr lang="en-GB" sz="1400" i="1" dirty="0"/>
              <a:t>[consultation on preparing, programming, implementing and monitoring actions] </a:t>
            </a:r>
            <a:r>
              <a:rPr lang="en-GB" sz="1400" dirty="0"/>
              <a:t>"The preparation, programming, implementation and monitoring measures under this Regulation shall be carried out, where possible and where appropriate, in consultation with civil society"</a:t>
            </a:r>
            <a:endParaRPr lang="en-GB" sz="1400" u="sng" dirty="0"/>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14</a:t>
            </a:fld>
            <a:endParaRPr lang="fr-FR"/>
          </a:p>
        </p:txBody>
      </p:sp>
    </p:spTree>
    <p:extLst>
      <p:ext uri="{BB962C8B-B14F-4D97-AF65-F5344CB8AC3E}">
        <p14:creationId xmlns:p14="http://schemas.microsoft.com/office/powerpoint/2010/main" val="3663780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7" eaLnBrk="0" hangingPunct="0">
              <a:defRPr sz="2000">
                <a:solidFill>
                  <a:schemeClr val="tx1"/>
                </a:solidFill>
                <a:latin typeface="Verdana" pitchFamily="34" charset="0"/>
              </a:defRPr>
            </a:lvl1pPr>
            <a:lvl2pPr marL="735000" indent="-282692" defTabSz="906187" eaLnBrk="0" hangingPunct="0">
              <a:defRPr sz="2000">
                <a:solidFill>
                  <a:schemeClr val="tx1"/>
                </a:solidFill>
                <a:latin typeface="Verdana" pitchFamily="34" charset="0"/>
              </a:defRPr>
            </a:lvl2pPr>
            <a:lvl3pPr marL="1130770" indent="-226154" defTabSz="906187" eaLnBrk="0" hangingPunct="0">
              <a:defRPr sz="2000">
                <a:solidFill>
                  <a:schemeClr val="tx1"/>
                </a:solidFill>
                <a:latin typeface="Verdana" pitchFamily="34" charset="0"/>
              </a:defRPr>
            </a:lvl3pPr>
            <a:lvl4pPr marL="1583078" indent="-226154" defTabSz="906187" eaLnBrk="0" hangingPunct="0">
              <a:defRPr sz="2000">
                <a:solidFill>
                  <a:schemeClr val="tx1"/>
                </a:solidFill>
                <a:latin typeface="Verdana" pitchFamily="34" charset="0"/>
              </a:defRPr>
            </a:lvl4pPr>
            <a:lvl5pPr marL="2035386" indent="-226154" defTabSz="906187" eaLnBrk="0" hangingPunct="0">
              <a:defRPr sz="2000">
                <a:solidFill>
                  <a:schemeClr val="tx1"/>
                </a:solidFill>
                <a:latin typeface="Verdana" pitchFamily="34" charset="0"/>
              </a:defRPr>
            </a:lvl5pPr>
            <a:lvl6pPr marL="2487694" indent="-226154" defTabSz="906187" eaLnBrk="0" fontAlgn="base" hangingPunct="0">
              <a:spcBef>
                <a:spcPct val="0"/>
              </a:spcBef>
              <a:spcAft>
                <a:spcPct val="0"/>
              </a:spcAft>
              <a:defRPr sz="2000">
                <a:solidFill>
                  <a:schemeClr val="tx1"/>
                </a:solidFill>
                <a:latin typeface="Verdana" pitchFamily="34" charset="0"/>
              </a:defRPr>
            </a:lvl6pPr>
            <a:lvl7pPr marL="2940002" indent="-226154" defTabSz="906187" eaLnBrk="0" fontAlgn="base" hangingPunct="0">
              <a:spcBef>
                <a:spcPct val="0"/>
              </a:spcBef>
              <a:spcAft>
                <a:spcPct val="0"/>
              </a:spcAft>
              <a:defRPr sz="2000">
                <a:solidFill>
                  <a:schemeClr val="tx1"/>
                </a:solidFill>
                <a:latin typeface="Verdana" pitchFamily="34" charset="0"/>
              </a:defRPr>
            </a:lvl7pPr>
            <a:lvl8pPr marL="3392310" indent="-226154" defTabSz="906187" eaLnBrk="0" fontAlgn="base" hangingPunct="0">
              <a:spcBef>
                <a:spcPct val="0"/>
              </a:spcBef>
              <a:spcAft>
                <a:spcPct val="0"/>
              </a:spcAft>
              <a:defRPr sz="2000">
                <a:solidFill>
                  <a:schemeClr val="tx1"/>
                </a:solidFill>
                <a:latin typeface="Verdana" pitchFamily="34" charset="0"/>
              </a:defRPr>
            </a:lvl8pPr>
            <a:lvl9pPr marL="3844618" indent="-226154" defTabSz="906187" eaLnBrk="0" fontAlgn="base" hangingPunct="0">
              <a:spcBef>
                <a:spcPct val="0"/>
              </a:spcBef>
              <a:spcAft>
                <a:spcPct val="0"/>
              </a:spcAft>
              <a:defRPr sz="2000">
                <a:solidFill>
                  <a:schemeClr val="tx1"/>
                </a:solidFill>
                <a:latin typeface="Verdana" pitchFamily="34" charset="0"/>
              </a:defRPr>
            </a:lvl9pPr>
          </a:lstStyle>
          <a:p>
            <a:pPr eaLnBrk="1" hangingPunct="1"/>
            <a:r>
              <a:rPr lang="en-GB" altLang="en-US" sz="1200">
                <a:latin typeface="Arial" charset="0"/>
              </a:rPr>
              <a:t>01.10.11 Multiannual Financial Framework/external assistance instruments</a:t>
            </a:r>
          </a:p>
        </p:txBody>
      </p:sp>
      <p:sp>
        <p:nvSpPr>
          <p:cNvPr id="37891"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7" eaLnBrk="0" hangingPunct="0">
              <a:defRPr sz="2000">
                <a:solidFill>
                  <a:schemeClr val="tx1"/>
                </a:solidFill>
                <a:latin typeface="Verdana" pitchFamily="34" charset="0"/>
              </a:defRPr>
            </a:lvl1pPr>
            <a:lvl2pPr marL="735000" indent="-282692" defTabSz="906187" eaLnBrk="0" hangingPunct="0">
              <a:defRPr sz="2000">
                <a:solidFill>
                  <a:schemeClr val="tx1"/>
                </a:solidFill>
                <a:latin typeface="Verdana" pitchFamily="34" charset="0"/>
              </a:defRPr>
            </a:lvl2pPr>
            <a:lvl3pPr marL="1130770" indent="-226154" defTabSz="906187" eaLnBrk="0" hangingPunct="0">
              <a:defRPr sz="2000">
                <a:solidFill>
                  <a:schemeClr val="tx1"/>
                </a:solidFill>
                <a:latin typeface="Verdana" pitchFamily="34" charset="0"/>
              </a:defRPr>
            </a:lvl3pPr>
            <a:lvl4pPr marL="1583078" indent="-226154" defTabSz="906187" eaLnBrk="0" hangingPunct="0">
              <a:defRPr sz="2000">
                <a:solidFill>
                  <a:schemeClr val="tx1"/>
                </a:solidFill>
                <a:latin typeface="Verdana" pitchFamily="34" charset="0"/>
              </a:defRPr>
            </a:lvl4pPr>
            <a:lvl5pPr marL="2035386" indent="-226154" defTabSz="906187" eaLnBrk="0" hangingPunct="0">
              <a:defRPr sz="2000">
                <a:solidFill>
                  <a:schemeClr val="tx1"/>
                </a:solidFill>
                <a:latin typeface="Verdana" pitchFamily="34" charset="0"/>
              </a:defRPr>
            </a:lvl5pPr>
            <a:lvl6pPr marL="2487694" indent="-226154" defTabSz="906187" eaLnBrk="0" fontAlgn="base" hangingPunct="0">
              <a:spcBef>
                <a:spcPct val="0"/>
              </a:spcBef>
              <a:spcAft>
                <a:spcPct val="0"/>
              </a:spcAft>
              <a:defRPr sz="2000">
                <a:solidFill>
                  <a:schemeClr val="tx1"/>
                </a:solidFill>
                <a:latin typeface="Verdana" pitchFamily="34" charset="0"/>
              </a:defRPr>
            </a:lvl6pPr>
            <a:lvl7pPr marL="2940002" indent="-226154" defTabSz="906187" eaLnBrk="0" fontAlgn="base" hangingPunct="0">
              <a:spcBef>
                <a:spcPct val="0"/>
              </a:spcBef>
              <a:spcAft>
                <a:spcPct val="0"/>
              </a:spcAft>
              <a:defRPr sz="2000">
                <a:solidFill>
                  <a:schemeClr val="tx1"/>
                </a:solidFill>
                <a:latin typeface="Verdana" pitchFamily="34" charset="0"/>
              </a:defRPr>
            </a:lvl7pPr>
            <a:lvl8pPr marL="3392310" indent="-226154" defTabSz="906187" eaLnBrk="0" fontAlgn="base" hangingPunct="0">
              <a:spcBef>
                <a:spcPct val="0"/>
              </a:spcBef>
              <a:spcAft>
                <a:spcPct val="0"/>
              </a:spcAft>
              <a:defRPr sz="2000">
                <a:solidFill>
                  <a:schemeClr val="tx1"/>
                </a:solidFill>
                <a:latin typeface="Verdana" pitchFamily="34" charset="0"/>
              </a:defRPr>
            </a:lvl8pPr>
            <a:lvl9pPr marL="3844618" indent="-226154" defTabSz="906187" eaLnBrk="0" fontAlgn="base" hangingPunct="0">
              <a:spcBef>
                <a:spcPct val="0"/>
              </a:spcBef>
              <a:spcAft>
                <a:spcPct val="0"/>
              </a:spcAft>
              <a:defRPr sz="2000">
                <a:solidFill>
                  <a:schemeClr val="tx1"/>
                </a:solidFill>
                <a:latin typeface="Verdana" pitchFamily="34" charset="0"/>
              </a:defRPr>
            </a:lvl9pPr>
          </a:lstStyle>
          <a:p>
            <a:pPr eaLnBrk="1" hangingPunct="1"/>
            <a:r>
              <a:rPr lang="en-GB" altLang="en-US" sz="1200">
                <a:latin typeface="Arial" charset="0"/>
              </a:rPr>
              <a:t>EuropeAid Development and Cooperation DG, Egbert Walter</a:t>
            </a:r>
          </a:p>
        </p:txBody>
      </p:sp>
      <p:sp>
        <p:nvSpPr>
          <p:cNvPr id="3789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7" eaLnBrk="0" hangingPunct="0">
              <a:defRPr sz="2000">
                <a:solidFill>
                  <a:schemeClr val="tx1"/>
                </a:solidFill>
                <a:latin typeface="Verdana" pitchFamily="34" charset="0"/>
              </a:defRPr>
            </a:lvl1pPr>
            <a:lvl2pPr marL="735000" indent="-282692" defTabSz="906187" eaLnBrk="0" hangingPunct="0">
              <a:defRPr sz="2000">
                <a:solidFill>
                  <a:schemeClr val="tx1"/>
                </a:solidFill>
                <a:latin typeface="Verdana" pitchFamily="34" charset="0"/>
              </a:defRPr>
            </a:lvl2pPr>
            <a:lvl3pPr marL="1130770" indent="-226154" defTabSz="906187" eaLnBrk="0" hangingPunct="0">
              <a:defRPr sz="2000">
                <a:solidFill>
                  <a:schemeClr val="tx1"/>
                </a:solidFill>
                <a:latin typeface="Verdana" pitchFamily="34" charset="0"/>
              </a:defRPr>
            </a:lvl3pPr>
            <a:lvl4pPr marL="1583078" indent="-226154" defTabSz="906187" eaLnBrk="0" hangingPunct="0">
              <a:defRPr sz="2000">
                <a:solidFill>
                  <a:schemeClr val="tx1"/>
                </a:solidFill>
                <a:latin typeface="Verdana" pitchFamily="34" charset="0"/>
              </a:defRPr>
            </a:lvl4pPr>
            <a:lvl5pPr marL="2035386" indent="-226154" defTabSz="906187" eaLnBrk="0" hangingPunct="0">
              <a:defRPr sz="2000">
                <a:solidFill>
                  <a:schemeClr val="tx1"/>
                </a:solidFill>
                <a:latin typeface="Verdana" pitchFamily="34" charset="0"/>
              </a:defRPr>
            </a:lvl5pPr>
            <a:lvl6pPr marL="2487694" indent="-226154" defTabSz="906187" eaLnBrk="0" fontAlgn="base" hangingPunct="0">
              <a:spcBef>
                <a:spcPct val="0"/>
              </a:spcBef>
              <a:spcAft>
                <a:spcPct val="0"/>
              </a:spcAft>
              <a:defRPr sz="2000">
                <a:solidFill>
                  <a:schemeClr val="tx1"/>
                </a:solidFill>
                <a:latin typeface="Verdana" pitchFamily="34" charset="0"/>
              </a:defRPr>
            </a:lvl6pPr>
            <a:lvl7pPr marL="2940002" indent="-226154" defTabSz="906187" eaLnBrk="0" fontAlgn="base" hangingPunct="0">
              <a:spcBef>
                <a:spcPct val="0"/>
              </a:spcBef>
              <a:spcAft>
                <a:spcPct val="0"/>
              </a:spcAft>
              <a:defRPr sz="2000">
                <a:solidFill>
                  <a:schemeClr val="tx1"/>
                </a:solidFill>
                <a:latin typeface="Verdana" pitchFamily="34" charset="0"/>
              </a:defRPr>
            </a:lvl7pPr>
            <a:lvl8pPr marL="3392310" indent="-226154" defTabSz="906187" eaLnBrk="0" fontAlgn="base" hangingPunct="0">
              <a:spcBef>
                <a:spcPct val="0"/>
              </a:spcBef>
              <a:spcAft>
                <a:spcPct val="0"/>
              </a:spcAft>
              <a:defRPr sz="2000">
                <a:solidFill>
                  <a:schemeClr val="tx1"/>
                </a:solidFill>
                <a:latin typeface="Verdana" pitchFamily="34" charset="0"/>
              </a:defRPr>
            </a:lvl8pPr>
            <a:lvl9pPr marL="3844618" indent="-226154" defTabSz="906187" eaLnBrk="0" fontAlgn="base" hangingPunct="0">
              <a:spcBef>
                <a:spcPct val="0"/>
              </a:spcBef>
              <a:spcAft>
                <a:spcPct val="0"/>
              </a:spcAft>
              <a:defRPr sz="2000">
                <a:solidFill>
                  <a:schemeClr val="tx1"/>
                </a:solidFill>
                <a:latin typeface="Verdana" pitchFamily="34" charset="0"/>
              </a:defRPr>
            </a:lvl9pPr>
          </a:lstStyle>
          <a:p>
            <a:pPr eaLnBrk="1" hangingPunct="1"/>
            <a:fld id="{97C13574-5DCA-4339-9731-10ECB8E54ADD}" type="slidenum">
              <a:rPr lang="en-GB" altLang="en-US" sz="1200">
                <a:latin typeface="Arial" charset="0"/>
              </a:rPr>
              <a:pPr eaLnBrk="1" hangingPunct="1"/>
              <a:t>16</a:t>
            </a:fld>
            <a:endParaRPr lang="en-GB" altLang="en-US" sz="1200">
              <a:latin typeface="Arial" charset="0"/>
            </a:endParaRPr>
          </a:p>
        </p:txBody>
      </p:sp>
      <p:sp>
        <p:nvSpPr>
          <p:cNvPr id="37893" name="Rectangle 2"/>
          <p:cNvSpPr>
            <a:spLocks noRot="1" noChangeArrowheads="1" noTextEdit="1"/>
          </p:cNvSpPr>
          <p:nvPr>
            <p:ph type="sldImg"/>
          </p:nvPr>
        </p:nvSpPr>
        <p:spPr>
          <a:ln/>
        </p:spPr>
      </p:sp>
      <p:sp>
        <p:nvSpPr>
          <p:cNvPr id="3789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12C2C967-AC44-43A2-B42D-56D4BDA48F8C}" type="slidenum">
              <a:rPr lang="en-GB" smtClean="0">
                <a:solidFill>
                  <a:prstClr val="black"/>
                </a:solidFill>
                <a:latin typeface="Arial" pitchFamily="34" charset="0"/>
              </a:rPr>
              <a:pPr eaLnBrk="1" hangingPunct="1">
                <a:defRPr/>
              </a:pPr>
              <a:t>25</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6444B0E6-7205-44D9-BA2E-08B818FE0F46}" type="slidenum">
              <a:rPr lang="en-GB" smtClean="0">
                <a:solidFill>
                  <a:prstClr val="black"/>
                </a:solidFill>
                <a:latin typeface="Arial" pitchFamily="34" charset="0"/>
              </a:rPr>
              <a:pPr eaLnBrk="1" hangingPunct="1">
                <a:defRPr/>
              </a:pPr>
              <a:t>26</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54F62B24-D058-4CB0-ACC6-04354F0AE12D}" type="slidenum">
              <a:rPr lang="en-GB" smtClean="0">
                <a:solidFill>
                  <a:prstClr val="black"/>
                </a:solidFill>
                <a:latin typeface="Arial" pitchFamily="34" charset="0"/>
              </a:rPr>
              <a:pPr eaLnBrk="1" hangingPunct="1">
                <a:defRPr/>
              </a:pPr>
              <a:t>27</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ea typeface="MS PGothic" pitchFamily="34" charset="-128"/>
            </a:endParaRPr>
          </a:p>
        </p:txBody>
      </p:sp>
      <p:sp>
        <p:nvSpPr>
          <p:cNvPr id="4" name="Slide Number Placeholder 3"/>
          <p:cNvSpPr>
            <a:spLocks noGrp="1"/>
          </p:cNvSpPr>
          <p:nvPr>
            <p:ph type="sldNum" sz="quarter" idx="5"/>
          </p:nvPr>
        </p:nvSpPr>
        <p:spPr/>
        <p:txBody>
          <a:bodyPr/>
          <a:lstStyle/>
          <a:p>
            <a:pPr>
              <a:defRPr/>
            </a:pPr>
            <a:fld id="{219CDFEB-0158-4481-9EAE-E0744FC930E1}" type="slidenum">
              <a:rPr lang="en-GB"/>
              <a:pPr>
                <a:defRPr/>
              </a:pPr>
              <a:t>28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C3EDC885-2316-47F7-B48F-E26C4A6C5801}" type="slidenum">
              <a:rPr lang="en-GB" smtClean="0">
                <a:solidFill>
                  <a:prstClr val="black"/>
                </a:solidFill>
                <a:latin typeface="Arial" pitchFamily="34" charset="0"/>
              </a:rPr>
              <a:pPr eaLnBrk="1" hangingPunct="1">
                <a:defRPr/>
              </a:pPr>
              <a:t>29</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OTHERS:</a:t>
            </a:r>
            <a:r>
              <a:rPr lang="en-GB" dirty="0" smtClean="0"/>
              <a:t>  </a:t>
            </a:r>
          </a:p>
          <a:p>
            <a:pPr marL="171411" indent="-171411">
              <a:buFont typeface="Arial" panose="020B0604020202020204" pitchFamily="34" charset="0"/>
              <a:buChar char="•"/>
            </a:pPr>
            <a:r>
              <a:rPr lang="en-GB" dirty="0" smtClean="0"/>
              <a:t>Humanitarian</a:t>
            </a:r>
            <a:r>
              <a:rPr lang="en-GB" baseline="0" dirty="0" smtClean="0"/>
              <a:t> Aid</a:t>
            </a:r>
          </a:p>
          <a:p>
            <a:pPr marL="171411" indent="-171411">
              <a:buFont typeface="Arial" panose="020B0604020202020204" pitchFamily="34" charset="0"/>
              <a:buChar char="•"/>
            </a:pPr>
            <a:r>
              <a:rPr lang="en-GB" baseline="0" dirty="0" smtClean="0"/>
              <a:t>European Instrument for Democracy and Human Rights</a:t>
            </a:r>
          </a:p>
          <a:p>
            <a:pPr marL="171411" indent="-171411">
              <a:buFont typeface="Arial" panose="020B0604020202020204" pitchFamily="34" charset="0"/>
              <a:buChar char="•"/>
            </a:pPr>
            <a:r>
              <a:rPr lang="en-GB" baseline="0" dirty="0" smtClean="0"/>
              <a:t>Instrument for Nuclear Safety Cooperation</a:t>
            </a:r>
          </a:p>
          <a:p>
            <a:pPr marL="171411" indent="-171411">
              <a:buFont typeface="Arial" panose="020B0604020202020204" pitchFamily="34" charset="0"/>
              <a:buChar char="•"/>
            </a:pPr>
            <a:r>
              <a:rPr lang="en-GB" baseline="0" dirty="0" smtClean="0"/>
              <a:t>Micro-Financial Assistance</a:t>
            </a:r>
          </a:p>
          <a:p>
            <a:pPr marL="171411" indent="-171411">
              <a:buFont typeface="Arial" panose="020B0604020202020204" pitchFamily="34" charset="0"/>
              <a:buChar char="•"/>
            </a:pPr>
            <a:r>
              <a:rPr lang="en-GB" baseline="0" dirty="0" smtClean="0"/>
              <a:t>Guarantee Fund</a:t>
            </a:r>
          </a:p>
          <a:p>
            <a:pPr marL="171411" indent="-171411">
              <a:buFont typeface="Arial" panose="020B0604020202020204" pitchFamily="34" charset="0"/>
              <a:buChar char="•"/>
            </a:pPr>
            <a:r>
              <a:rPr lang="en-GB" baseline="0" dirty="0" smtClean="0"/>
              <a:t>Civil Protection</a:t>
            </a:r>
          </a:p>
          <a:p>
            <a:pPr marL="171411" indent="-171411">
              <a:buFont typeface="Arial" panose="020B0604020202020204" pitchFamily="34" charset="0"/>
              <a:buChar char="•"/>
            </a:pPr>
            <a:r>
              <a:rPr lang="en-GB" baseline="0" dirty="0" smtClean="0"/>
              <a:t>…</a:t>
            </a:r>
          </a:p>
          <a:p>
            <a:endParaRPr lang="en-GB" dirty="0"/>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2</a:t>
            </a:fld>
            <a:endParaRPr lang="fr-FR"/>
          </a:p>
        </p:txBody>
      </p:sp>
    </p:spTree>
    <p:extLst>
      <p:ext uri="{BB962C8B-B14F-4D97-AF65-F5344CB8AC3E}">
        <p14:creationId xmlns:p14="http://schemas.microsoft.com/office/powerpoint/2010/main" val="428294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8B982A67-27A9-4FE2-A0A5-892BA65013F4}" type="slidenum">
              <a:rPr lang="en-GB" smtClean="0">
                <a:solidFill>
                  <a:prstClr val="black"/>
                </a:solidFill>
                <a:latin typeface="Arial" pitchFamily="34" charset="0"/>
              </a:rPr>
              <a:pPr eaLnBrk="1" hangingPunct="1">
                <a:defRPr/>
              </a:pPr>
              <a:t>30</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67F6F75B-B518-4938-ACF4-15657DCD95AD}" type="slidenum">
              <a:rPr lang="en-GB" smtClean="0">
                <a:solidFill>
                  <a:prstClr val="black"/>
                </a:solidFill>
                <a:latin typeface="Arial" pitchFamily="34" charset="0"/>
              </a:rPr>
              <a:pPr eaLnBrk="1" hangingPunct="1">
                <a:defRPr/>
              </a:pPr>
              <a:t>31</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F48A54DA-AC37-43E2-8A38-B7DB56415278}" type="slidenum">
              <a:rPr lang="en-GB" smtClean="0">
                <a:solidFill>
                  <a:prstClr val="black"/>
                </a:solidFill>
                <a:latin typeface="Arial" pitchFamily="34" charset="0"/>
              </a:rPr>
              <a:pPr eaLnBrk="1" hangingPunct="1">
                <a:defRPr/>
              </a:pPr>
              <a:t>32</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1B325548-0B01-4B93-B2FE-CCE227B2B121}" type="slidenum">
              <a:rPr lang="en-GB" smtClean="0">
                <a:solidFill>
                  <a:prstClr val="black"/>
                </a:solidFill>
                <a:latin typeface="Arial" pitchFamily="34" charset="0"/>
              </a:rPr>
              <a:pPr eaLnBrk="1" hangingPunct="1">
                <a:defRPr/>
              </a:pPr>
              <a:t>33</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7561E4B0-5C47-458D-A193-6FDD94073187}" type="slidenum">
              <a:rPr lang="en-GB" smtClean="0">
                <a:solidFill>
                  <a:prstClr val="black"/>
                </a:solidFill>
                <a:latin typeface="Arial" pitchFamily="34" charset="0"/>
              </a:rPr>
              <a:pPr eaLnBrk="1" hangingPunct="1">
                <a:defRPr/>
              </a:pPr>
              <a:t>34</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rgbClr val="0F5494"/>
                </a:solidFill>
                <a:latin typeface="Verdana" pitchFamily="34" charset="0"/>
                <a:ea typeface="MS PGothic" pitchFamily="34" charset="-128"/>
              </a:defRPr>
            </a:lvl1pPr>
            <a:lvl2pPr marL="741700" indent="-285270" eaLnBrk="0" hangingPunct="0">
              <a:defRPr sz="1200">
                <a:solidFill>
                  <a:srgbClr val="0F5494"/>
                </a:solidFill>
                <a:latin typeface="Verdana" pitchFamily="34" charset="0"/>
                <a:ea typeface="MS PGothic" pitchFamily="34" charset="-128"/>
              </a:defRPr>
            </a:lvl2pPr>
            <a:lvl3pPr marL="1141077" indent="-228216" eaLnBrk="0" hangingPunct="0">
              <a:defRPr sz="1200">
                <a:solidFill>
                  <a:srgbClr val="0F5494"/>
                </a:solidFill>
                <a:latin typeface="Verdana" pitchFamily="34" charset="0"/>
                <a:ea typeface="MS PGothic" pitchFamily="34" charset="-128"/>
              </a:defRPr>
            </a:lvl3pPr>
            <a:lvl4pPr marL="1597508" indent="-228216" eaLnBrk="0" hangingPunct="0">
              <a:defRPr sz="1200">
                <a:solidFill>
                  <a:srgbClr val="0F5494"/>
                </a:solidFill>
                <a:latin typeface="Verdana" pitchFamily="34" charset="0"/>
                <a:ea typeface="MS PGothic" pitchFamily="34" charset="-128"/>
              </a:defRPr>
            </a:lvl4pPr>
            <a:lvl5pPr marL="2053937" indent="-228216" eaLnBrk="0" hangingPunct="0">
              <a:defRPr sz="1200">
                <a:solidFill>
                  <a:srgbClr val="0F5494"/>
                </a:solidFill>
                <a:latin typeface="Verdana" pitchFamily="34" charset="0"/>
                <a:ea typeface="MS PGothic" pitchFamily="34" charset="-128"/>
              </a:defRPr>
            </a:lvl5pPr>
            <a:lvl6pPr marL="2510368" indent="-228216" eaLnBrk="0" fontAlgn="base" hangingPunct="0">
              <a:spcBef>
                <a:spcPct val="0"/>
              </a:spcBef>
              <a:spcAft>
                <a:spcPct val="0"/>
              </a:spcAft>
              <a:defRPr sz="1200">
                <a:solidFill>
                  <a:srgbClr val="0F5494"/>
                </a:solidFill>
                <a:latin typeface="Verdana" pitchFamily="34" charset="0"/>
                <a:ea typeface="MS PGothic" pitchFamily="34" charset="-128"/>
              </a:defRPr>
            </a:lvl6pPr>
            <a:lvl7pPr marL="2966799" indent="-228216" eaLnBrk="0" fontAlgn="base" hangingPunct="0">
              <a:spcBef>
                <a:spcPct val="0"/>
              </a:spcBef>
              <a:spcAft>
                <a:spcPct val="0"/>
              </a:spcAft>
              <a:defRPr sz="1200">
                <a:solidFill>
                  <a:srgbClr val="0F5494"/>
                </a:solidFill>
                <a:latin typeface="Verdana" pitchFamily="34" charset="0"/>
                <a:ea typeface="MS PGothic" pitchFamily="34" charset="-128"/>
              </a:defRPr>
            </a:lvl7pPr>
            <a:lvl8pPr marL="3423229" indent="-228216" eaLnBrk="0" fontAlgn="base" hangingPunct="0">
              <a:spcBef>
                <a:spcPct val="0"/>
              </a:spcBef>
              <a:spcAft>
                <a:spcPct val="0"/>
              </a:spcAft>
              <a:defRPr sz="1200">
                <a:solidFill>
                  <a:srgbClr val="0F5494"/>
                </a:solidFill>
                <a:latin typeface="Verdana" pitchFamily="34" charset="0"/>
                <a:ea typeface="MS PGothic" pitchFamily="34" charset="-128"/>
              </a:defRPr>
            </a:lvl8pPr>
            <a:lvl9pPr marL="3879660" indent="-22821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B4E62AED-7445-433E-A8AD-3F721C3F9E52}" type="slidenum">
              <a:rPr lang="en-GB" smtClean="0">
                <a:solidFill>
                  <a:prstClr val="black"/>
                </a:solidFill>
                <a:latin typeface="Arial" pitchFamily="34" charset="0"/>
              </a:rPr>
              <a:pPr eaLnBrk="1" hangingPunct="1">
                <a:defRPr/>
              </a:pPr>
              <a:t>35</a:t>
            </a:fld>
            <a:endParaRPr lang="en-GB" smtClean="0">
              <a:solidFill>
                <a:prstClr val="black"/>
              </a:solidFill>
              <a:latin typeface="Arial" pitchFamily="34" charset="0"/>
            </a:endParaRPr>
          </a:p>
        </p:txBody>
      </p:sp>
      <p:sp>
        <p:nvSpPr>
          <p:cNvPr id="107522" name="Rectangle 2"/>
          <p:cNvSpPr>
            <a:spLocks noGrp="1" noRot="1" noChangeAspect="1" noChangeArrowheads="1" noTextEdit="1"/>
          </p:cNvSpPr>
          <p:nvPr>
            <p:ph type="sldImg"/>
          </p:nvPr>
        </p:nvSpPr>
        <p:spPr>
          <a:ln/>
          <a:extLst>
            <a:ext uri="{FAA26D3D-D897-4be2-8F04-BA451C77F1D7}"/>
          </a:extLst>
        </p:spPr>
      </p:sp>
      <p:sp>
        <p:nvSpPr>
          <p:cNvPr id="107523" name="Rectangle 3"/>
          <p:cNvSpPr>
            <a:spLocks noGrp="1" noChangeArrowheads="1"/>
          </p:cNvSpPr>
          <p:nvPr>
            <p:ph type="body" idx="1"/>
          </p:nvPr>
        </p:nvSpPr>
        <p:spPr>
          <a:xfrm>
            <a:off x="896087" y="4680275"/>
            <a:ext cx="4926128" cy="4436100"/>
          </a:xfrm>
        </p:spPr>
        <p:txBody>
          <a:bodyPr/>
          <a:lstStyle/>
          <a:p>
            <a:pPr eaLnBrk="1" hangingPunct="1">
              <a:defRPr/>
            </a:pPr>
            <a:endParaRPr lang="cs-CZ" dirty="0"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i="1">
                <a:solidFill>
                  <a:schemeClr val="tx1"/>
                </a:solidFill>
                <a:latin typeface="Times" pitchFamily="18" charset="0"/>
              </a:defRPr>
            </a:lvl1pPr>
            <a:lvl2pPr marL="737791" indent="-283765">
              <a:defRPr sz="2400" i="1">
                <a:solidFill>
                  <a:schemeClr val="tx1"/>
                </a:solidFill>
                <a:latin typeface="Times" pitchFamily="18" charset="0"/>
              </a:defRPr>
            </a:lvl2pPr>
            <a:lvl3pPr marL="1135062" indent="-227013">
              <a:defRPr sz="2400" i="1">
                <a:solidFill>
                  <a:schemeClr val="tx1"/>
                </a:solidFill>
                <a:latin typeface="Times" pitchFamily="18" charset="0"/>
              </a:defRPr>
            </a:lvl3pPr>
            <a:lvl4pPr marL="1589086" indent="-227013">
              <a:defRPr sz="2400" i="1">
                <a:solidFill>
                  <a:schemeClr val="tx1"/>
                </a:solidFill>
                <a:latin typeface="Times" pitchFamily="18" charset="0"/>
              </a:defRPr>
            </a:lvl4pPr>
            <a:lvl5pPr marL="2043111" indent="-227013">
              <a:defRPr sz="2400" i="1">
                <a:solidFill>
                  <a:schemeClr val="tx1"/>
                </a:solidFill>
                <a:latin typeface="Times" pitchFamily="18" charset="0"/>
              </a:defRPr>
            </a:lvl5pPr>
            <a:lvl6pPr marL="2497135" indent="-227013" eaLnBrk="0" fontAlgn="base" hangingPunct="0">
              <a:spcBef>
                <a:spcPct val="0"/>
              </a:spcBef>
              <a:spcAft>
                <a:spcPct val="0"/>
              </a:spcAft>
              <a:defRPr sz="2400" i="1">
                <a:solidFill>
                  <a:schemeClr val="tx1"/>
                </a:solidFill>
                <a:latin typeface="Times" pitchFamily="18" charset="0"/>
              </a:defRPr>
            </a:lvl6pPr>
            <a:lvl7pPr marL="2951158" indent="-227013" eaLnBrk="0" fontAlgn="base" hangingPunct="0">
              <a:spcBef>
                <a:spcPct val="0"/>
              </a:spcBef>
              <a:spcAft>
                <a:spcPct val="0"/>
              </a:spcAft>
              <a:defRPr sz="2400" i="1">
                <a:solidFill>
                  <a:schemeClr val="tx1"/>
                </a:solidFill>
                <a:latin typeface="Times" pitchFamily="18" charset="0"/>
              </a:defRPr>
            </a:lvl7pPr>
            <a:lvl8pPr marL="3405184" indent="-227013" eaLnBrk="0" fontAlgn="base" hangingPunct="0">
              <a:spcBef>
                <a:spcPct val="0"/>
              </a:spcBef>
              <a:spcAft>
                <a:spcPct val="0"/>
              </a:spcAft>
              <a:defRPr sz="2400" i="1">
                <a:solidFill>
                  <a:schemeClr val="tx1"/>
                </a:solidFill>
                <a:latin typeface="Times" pitchFamily="18" charset="0"/>
              </a:defRPr>
            </a:lvl8pPr>
            <a:lvl9pPr marL="3859209" indent="-227013" eaLnBrk="0" fontAlgn="base" hangingPunct="0">
              <a:spcBef>
                <a:spcPct val="0"/>
              </a:spcBef>
              <a:spcAft>
                <a:spcPct val="0"/>
              </a:spcAft>
              <a:defRPr sz="2400" i="1">
                <a:solidFill>
                  <a:schemeClr val="tx1"/>
                </a:solidFill>
                <a:latin typeface="Times" pitchFamily="18" charset="0"/>
              </a:defRPr>
            </a:lvl9pPr>
          </a:lstStyle>
          <a:p>
            <a:fld id="{9D511D94-40BE-4EDD-A2EB-0E91D864414F}" type="slidenum">
              <a:rPr lang="fr-FR" sz="1200" i="0"/>
              <a:pPr/>
              <a:t>3</a:t>
            </a:fld>
            <a:endParaRPr lang="fr-FR" sz="1200" i="0"/>
          </a:p>
        </p:txBody>
      </p:sp>
      <p:sp>
        <p:nvSpPr>
          <p:cNvPr id="23555" name="Rectangle 2"/>
          <p:cNvSpPr>
            <a:spLocks noGrp="1" noRot="1" noChangeAspect="1" noChangeArrowheads="1" noTextEdit="1"/>
          </p:cNvSpPr>
          <p:nvPr>
            <p:ph type="sldImg"/>
          </p:nvPr>
        </p:nvSpPr>
        <p:spPr>
          <a:xfrm>
            <a:off x="895350" y="735013"/>
            <a:ext cx="4927600" cy="3695700"/>
          </a:xfrm>
          <a:ln/>
        </p:spPr>
      </p:sp>
      <p:sp>
        <p:nvSpPr>
          <p:cNvPr id="23556" name="Rectangle 3"/>
          <p:cNvSpPr>
            <a:spLocks noGrp="1" noChangeArrowheads="1"/>
          </p:cNvSpPr>
          <p:nvPr>
            <p:ph type="body" idx="1"/>
          </p:nvPr>
        </p:nvSpPr>
        <p:spPr>
          <a:xfrm>
            <a:off x="897448" y="4682020"/>
            <a:ext cx="4923406" cy="4436425"/>
          </a:xfrm>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5</a:t>
            </a:fld>
            <a:endParaRPr lang="fr-FR"/>
          </a:p>
        </p:txBody>
      </p:sp>
    </p:spTree>
    <p:extLst>
      <p:ext uri="{BB962C8B-B14F-4D97-AF65-F5344CB8AC3E}">
        <p14:creationId xmlns:p14="http://schemas.microsoft.com/office/powerpoint/2010/main" val="21354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6</a:t>
            </a:fld>
            <a:endParaRPr lang="fr-FR"/>
          </a:p>
        </p:txBody>
      </p:sp>
    </p:spTree>
    <p:extLst>
      <p:ext uri="{BB962C8B-B14F-4D97-AF65-F5344CB8AC3E}">
        <p14:creationId xmlns:p14="http://schemas.microsoft.com/office/powerpoint/2010/main" val="362911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i="1">
                <a:solidFill>
                  <a:schemeClr val="tx1"/>
                </a:solidFill>
                <a:latin typeface="Times" pitchFamily="18" charset="0"/>
              </a:defRPr>
            </a:lvl1pPr>
            <a:lvl2pPr marL="737791" indent="-283765">
              <a:defRPr sz="2400" i="1">
                <a:solidFill>
                  <a:schemeClr val="tx1"/>
                </a:solidFill>
                <a:latin typeface="Times" pitchFamily="18" charset="0"/>
              </a:defRPr>
            </a:lvl2pPr>
            <a:lvl3pPr marL="1135062" indent="-227013">
              <a:defRPr sz="2400" i="1">
                <a:solidFill>
                  <a:schemeClr val="tx1"/>
                </a:solidFill>
                <a:latin typeface="Times" pitchFamily="18" charset="0"/>
              </a:defRPr>
            </a:lvl3pPr>
            <a:lvl4pPr marL="1589086" indent="-227013">
              <a:defRPr sz="2400" i="1">
                <a:solidFill>
                  <a:schemeClr val="tx1"/>
                </a:solidFill>
                <a:latin typeface="Times" pitchFamily="18" charset="0"/>
              </a:defRPr>
            </a:lvl4pPr>
            <a:lvl5pPr marL="2043111" indent="-227013">
              <a:defRPr sz="2400" i="1">
                <a:solidFill>
                  <a:schemeClr val="tx1"/>
                </a:solidFill>
                <a:latin typeface="Times" pitchFamily="18" charset="0"/>
              </a:defRPr>
            </a:lvl5pPr>
            <a:lvl6pPr marL="2497135" indent="-227013" eaLnBrk="0" fontAlgn="base" hangingPunct="0">
              <a:spcBef>
                <a:spcPct val="0"/>
              </a:spcBef>
              <a:spcAft>
                <a:spcPct val="0"/>
              </a:spcAft>
              <a:defRPr sz="2400" i="1">
                <a:solidFill>
                  <a:schemeClr val="tx1"/>
                </a:solidFill>
                <a:latin typeface="Times" pitchFamily="18" charset="0"/>
              </a:defRPr>
            </a:lvl6pPr>
            <a:lvl7pPr marL="2951158" indent="-227013" eaLnBrk="0" fontAlgn="base" hangingPunct="0">
              <a:spcBef>
                <a:spcPct val="0"/>
              </a:spcBef>
              <a:spcAft>
                <a:spcPct val="0"/>
              </a:spcAft>
              <a:defRPr sz="2400" i="1">
                <a:solidFill>
                  <a:schemeClr val="tx1"/>
                </a:solidFill>
                <a:latin typeface="Times" pitchFamily="18" charset="0"/>
              </a:defRPr>
            </a:lvl7pPr>
            <a:lvl8pPr marL="3405184" indent="-227013" eaLnBrk="0" fontAlgn="base" hangingPunct="0">
              <a:spcBef>
                <a:spcPct val="0"/>
              </a:spcBef>
              <a:spcAft>
                <a:spcPct val="0"/>
              </a:spcAft>
              <a:defRPr sz="2400" i="1">
                <a:solidFill>
                  <a:schemeClr val="tx1"/>
                </a:solidFill>
                <a:latin typeface="Times" pitchFamily="18" charset="0"/>
              </a:defRPr>
            </a:lvl8pPr>
            <a:lvl9pPr marL="3859209" indent="-227013" eaLnBrk="0" fontAlgn="base" hangingPunct="0">
              <a:spcBef>
                <a:spcPct val="0"/>
              </a:spcBef>
              <a:spcAft>
                <a:spcPct val="0"/>
              </a:spcAft>
              <a:defRPr sz="2400" i="1">
                <a:solidFill>
                  <a:schemeClr val="tx1"/>
                </a:solidFill>
                <a:latin typeface="Times" pitchFamily="18" charset="0"/>
              </a:defRPr>
            </a:lvl9pPr>
          </a:lstStyle>
          <a:p>
            <a:fld id="{3731A00A-7C3F-4E7C-9C16-ACD586BF08B8}" type="slidenum">
              <a:rPr lang="fr-FR" sz="1200" i="0"/>
              <a:pPr/>
              <a:t>7</a:t>
            </a:fld>
            <a:endParaRPr lang="fr-FR" sz="1200" i="0"/>
          </a:p>
        </p:txBody>
      </p:sp>
      <p:sp>
        <p:nvSpPr>
          <p:cNvPr id="25603" name="Rectangle 2"/>
          <p:cNvSpPr>
            <a:spLocks noGrp="1" noRot="1" noChangeAspect="1" noChangeArrowheads="1" noTextEdit="1"/>
          </p:cNvSpPr>
          <p:nvPr>
            <p:ph type="sldImg"/>
          </p:nvPr>
        </p:nvSpPr>
        <p:spPr>
          <a:xfrm>
            <a:off x="927100" y="709613"/>
            <a:ext cx="4927600" cy="3697287"/>
          </a:xfrm>
          <a:ln/>
        </p:spPr>
      </p:sp>
      <p:sp>
        <p:nvSpPr>
          <p:cNvPr id="2" name="Notes Placeholder 1"/>
          <p:cNvSpPr>
            <a:spLocks noGrp="1"/>
          </p:cNvSpPr>
          <p:nvPr>
            <p:ph type="body" sz="quarter" idx="10"/>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2E6E369-44A3-42A4-B542-612E16CBB0D5}" type="slidenum">
              <a:rPr lang="fr-FR" smtClean="0"/>
              <a:pPr>
                <a:defRPr/>
              </a:pPr>
              <a:t>8</a:t>
            </a:fld>
            <a:endParaRPr lang="fr-FR"/>
          </a:p>
        </p:txBody>
      </p:sp>
    </p:spTree>
    <p:extLst>
      <p:ext uri="{BB962C8B-B14F-4D97-AF65-F5344CB8AC3E}">
        <p14:creationId xmlns:p14="http://schemas.microsoft.com/office/powerpoint/2010/main" val="74610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i="1">
                <a:solidFill>
                  <a:schemeClr val="tx1"/>
                </a:solidFill>
                <a:latin typeface="Times" pitchFamily="18" charset="0"/>
              </a:defRPr>
            </a:lvl1pPr>
            <a:lvl2pPr marL="737791" indent="-283765">
              <a:defRPr sz="2400" i="1">
                <a:solidFill>
                  <a:schemeClr val="tx1"/>
                </a:solidFill>
                <a:latin typeface="Times" pitchFamily="18" charset="0"/>
              </a:defRPr>
            </a:lvl2pPr>
            <a:lvl3pPr marL="1135062" indent="-227013">
              <a:defRPr sz="2400" i="1">
                <a:solidFill>
                  <a:schemeClr val="tx1"/>
                </a:solidFill>
                <a:latin typeface="Times" pitchFamily="18" charset="0"/>
              </a:defRPr>
            </a:lvl3pPr>
            <a:lvl4pPr marL="1589086" indent="-227013">
              <a:defRPr sz="2400" i="1">
                <a:solidFill>
                  <a:schemeClr val="tx1"/>
                </a:solidFill>
                <a:latin typeface="Times" pitchFamily="18" charset="0"/>
              </a:defRPr>
            </a:lvl4pPr>
            <a:lvl5pPr marL="2043111" indent="-227013">
              <a:defRPr sz="2400" i="1">
                <a:solidFill>
                  <a:schemeClr val="tx1"/>
                </a:solidFill>
                <a:latin typeface="Times" pitchFamily="18" charset="0"/>
              </a:defRPr>
            </a:lvl5pPr>
            <a:lvl6pPr marL="2497135" indent="-227013" eaLnBrk="0" fontAlgn="base" hangingPunct="0">
              <a:spcBef>
                <a:spcPct val="0"/>
              </a:spcBef>
              <a:spcAft>
                <a:spcPct val="0"/>
              </a:spcAft>
              <a:defRPr sz="2400" i="1">
                <a:solidFill>
                  <a:schemeClr val="tx1"/>
                </a:solidFill>
                <a:latin typeface="Times" pitchFamily="18" charset="0"/>
              </a:defRPr>
            </a:lvl6pPr>
            <a:lvl7pPr marL="2951158" indent="-227013" eaLnBrk="0" fontAlgn="base" hangingPunct="0">
              <a:spcBef>
                <a:spcPct val="0"/>
              </a:spcBef>
              <a:spcAft>
                <a:spcPct val="0"/>
              </a:spcAft>
              <a:defRPr sz="2400" i="1">
                <a:solidFill>
                  <a:schemeClr val="tx1"/>
                </a:solidFill>
                <a:latin typeface="Times" pitchFamily="18" charset="0"/>
              </a:defRPr>
            </a:lvl7pPr>
            <a:lvl8pPr marL="3405184" indent="-227013" eaLnBrk="0" fontAlgn="base" hangingPunct="0">
              <a:spcBef>
                <a:spcPct val="0"/>
              </a:spcBef>
              <a:spcAft>
                <a:spcPct val="0"/>
              </a:spcAft>
              <a:defRPr sz="2400" i="1">
                <a:solidFill>
                  <a:schemeClr val="tx1"/>
                </a:solidFill>
                <a:latin typeface="Times" pitchFamily="18" charset="0"/>
              </a:defRPr>
            </a:lvl8pPr>
            <a:lvl9pPr marL="3859209" indent="-227013" eaLnBrk="0" fontAlgn="base" hangingPunct="0">
              <a:spcBef>
                <a:spcPct val="0"/>
              </a:spcBef>
              <a:spcAft>
                <a:spcPct val="0"/>
              </a:spcAft>
              <a:defRPr sz="2400" i="1">
                <a:solidFill>
                  <a:schemeClr val="tx1"/>
                </a:solidFill>
                <a:latin typeface="Times" pitchFamily="18" charset="0"/>
              </a:defRPr>
            </a:lvl9pPr>
          </a:lstStyle>
          <a:p>
            <a:fld id="{E83B8F35-E2F2-4749-B3BA-D05802A0FFC3}" type="slidenum">
              <a:rPr lang="fr-FR" sz="1200" i="0"/>
              <a:pPr/>
              <a:t>9</a:t>
            </a:fld>
            <a:endParaRPr lang="fr-FR" sz="1200" i="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7" eaLnBrk="0" hangingPunct="0">
              <a:defRPr sz="2000">
                <a:solidFill>
                  <a:schemeClr val="tx1"/>
                </a:solidFill>
                <a:latin typeface="Verdana" pitchFamily="34" charset="0"/>
              </a:defRPr>
            </a:lvl1pPr>
            <a:lvl2pPr marL="735000" indent="-282692" defTabSz="906187" eaLnBrk="0" hangingPunct="0">
              <a:defRPr sz="2000">
                <a:solidFill>
                  <a:schemeClr val="tx1"/>
                </a:solidFill>
                <a:latin typeface="Verdana" pitchFamily="34" charset="0"/>
              </a:defRPr>
            </a:lvl2pPr>
            <a:lvl3pPr marL="1130770" indent="-226154" defTabSz="906187" eaLnBrk="0" hangingPunct="0">
              <a:defRPr sz="2000">
                <a:solidFill>
                  <a:schemeClr val="tx1"/>
                </a:solidFill>
                <a:latin typeface="Verdana" pitchFamily="34" charset="0"/>
              </a:defRPr>
            </a:lvl3pPr>
            <a:lvl4pPr marL="1583078" indent="-226154" defTabSz="906187" eaLnBrk="0" hangingPunct="0">
              <a:defRPr sz="2000">
                <a:solidFill>
                  <a:schemeClr val="tx1"/>
                </a:solidFill>
                <a:latin typeface="Verdana" pitchFamily="34" charset="0"/>
              </a:defRPr>
            </a:lvl4pPr>
            <a:lvl5pPr marL="2035386" indent="-226154" defTabSz="906187" eaLnBrk="0" hangingPunct="0">
              <a:defRPr sz="2000">
                <a:solidFill>
                  <a:schemeClr val="tx1"/>
                </a:solidFill>
                <a:latin typeface="Verdana" pitchFamily="34" charset="0"/>
              </a:defRPr>
            </a:lvl5pPr>
            <a:lvl6pPr marL="2487694" indent="-226154" defTabSz="906187" eaLnBrk="0" fontAlgn="base" hangingPunct="0">
              <a:spcBef>
                <a:spcPct val="0"/>
              </a:spcBef>
              <a:spcAft>
                <a:spcPct val="0"/>
              </a:spcAft>
              <a:defRPr sz="2000">
                <a:solidFill>
                  <a:schemeClr val="tx1"/>
                </a:solidFill>
                <a:latin typeface="Verdana" pitchFamily="34" charset="0"/>
              </a:defRPr>
            </a:lvl6pPr>
            <a:lvl7pPr marL="2940002" indent="-226154" defTabSz="906187" eaLnBrk="0" fontAlgn="base" hangingPunct="0">
              <a:spcBef>
                <a:spcPct val="0"/>
              </a:spcBef>
              <a:spcAft>
                <a:spcPct val="0"/>
              </a:spcAft>
              <a:defRPr sz="2000">
                <a:solidFill>
                  <a:schemeClr val="tx1"/>
                </a:solidFill>
                <a:latin typeface="Verdana" pitchFamily="34" charset="0"/>
              </a:defRPr>
            </a:lvl7pPr>
            <a:lvl8pPr marL="3392310" indent="-226154" defTabSz="906187" eaLnBrk="0" fontAlgn="base" hangingPunct="0">
              <a:spcBef>
                <a:spcPct val="0"/>
              </a:spcBef>
              <a:spcAft>
                <a:spcPct val="0"/>
              </a:spcAft>
              <a:defRPr sz="2000">
                <a:solidFill>
                  <a:schemeClr val="tx1"/>
                </a:solidFill>
                <a:latin typeface="Verdana" pitchFamily="34" charset="0"/>
              </a:defRPr>
            </a:lvl8pPr>
            <a:lvl9pPr marL="3844618" indent="-226154" defTabSz="906187" eaLnBrk="0" fontAlgn="base" hangingPunct="0">
              <a:spcBef>
                <a:spcPct val="0"/>
              </a:spcBef>
              <a:spcAft>
                <a:spcPct val="0"/>
              </a:spcAft>
              <a:defRPr sz="2000">
                <a:solidFill>
                  <a:schemeClr val="tx1"/>
                </a:solidFill>
                <a:latin typeface="Verdana" pitchFamily="34" charset="0"/>
              </a:defRPr>
            </a:lvl9pPr>
          </a:lstStyle>
          <a:p>
            <a:pPr eaLnBrk="1" hangingPunct="1"/>
            <a:r>
              <a:rPr lang="en-GB" altLang="en-US" sz="1200">
                <a:latin typeface="Arial" charset="0"/>
              </a:rPr>
              <a:t>01.10.11 Multiannual Financial Framework/external assistance instruments</a:t>
            </a:r>
          </a:p>
        </p:txBody>
      </p:sp>
      <p:sp>
        <p:nvSpPr>
          <p:cNvPr id="4198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7" eaLnBrk="0" hangingPunct="0">
              <a:defRPr sz="2000">
                <a:solidFill>
                  <a:schemeClr val="tx1"/>
                </a:solidFill>
                <a:latin typeface="Verdana" pitchFamily="34" charset="0"/>
              </a:defRPr>
            </a:lvl1pPr>
            <a:lvl2pPr marL="735000" indent="-282692" defTabSz="906187" eaLnBrk="0" hangingPunct="0">
              <a:defRPr sz="2000">
                <a:solidFill>
                  <a:schemeClr val="tx1"/>
                </a:solidFill>
                <a:latin typeface="Verdana" pitchFamily="34" charset="0"/>
              </a:defRPr>
            </a:lvl2pPr>
            <a:lvl3pPr marL="1130770" indent="-226154" defTabSz="906187" eaLnBrk="0" hangingPunct="0">
              <a:defRPr sz="2000">
                <a:solidFill>
                  <a:schemeClr val="tx1"/>
                </a:solidFill>
                <a:latin typeface="Verdana" pitchFamily="34" charset="0"/>
              </a:defRPr>
            </a:lvl3pPr>
            <a:lvl4pPr marL="1583078" indent="-226154" defTabSz="906187" eaLnBrk="0" hangingPunct="0">
              <a:defRPr sz="2000">
                <a:solidFill>
                  <a:schemeClr val="tx1"/>
                </a:solidFill>
                <a:latin typeface="Verdana" pitchFamily="34" charset="0"/>
              </a:defRPr>
            </a:lvl4pPr>
            <a:lvl5pPr marL="2035386" indent="-226154" defTabSz="906187" eaLnBrk="0" hangingPunct="0">
              <a:defRPr sz="2000">
                <a:solidFill>
                  <a:schemeClr val="tx1"/>
                </a:solidFill>
                <a:latin typeface="Verdana" pitchFamily="34" charset="0"/>
              </a:defRPr>
            </a:lvl5pPr>
            <a:lvl6pPr marL="2487694" indent="-226154" defTabSz="906187" eaLnBrk="0" fontAlgn="base" hangingPunct="0">
              <a:spcBef>
                <a:spcPct val="0"/>
              </a:spcBef>
              <a:spcAft>
                <a:spcPct val="0"/>
              </a:spcAft>
              <a:defRPr sz="2000">
                <a:solidFill>
                  <a:schemeClr val="tx1"/>
                </a:solidFill>
                <a:latin typeface="Verdana" pitchFamily="34" charset="0"/>
              </a:defRPr>
            </a:lvl6pPr>
            <a:lvl7pPr marL="2940002" indent="-226154" defTabSz="906187" eaLnBrk="0" fontAlgn="base" hangingPunct="0">
              <a:spcBef>
                <a:spcPct val="0"/>
              </a:spcBef>
              <a:spcAft>
                <a:spcPct val="0"/>
              </a:spcAft>
              <a:defRPr sz="2000">
                <a:solidFill>
                  <a:schemeClr val="tx1"/>
                </a:solidFill>
                <a:latin typeface="Verdana" pitchFamily="34" charset="0"/>
              </a:defRPr>
            </a:lvl7pPr>
            <a:lvl8pPr marL="3392310" indent="-226154" defTabSz="906187" eaLnBrk="0" fontAlgn="base" hangingPunct="0">
              <a:spcBef>
                <a:spcPct val="0"/>
              </a:spcBef>
              <a:spcAft>
                <a:spcPct val="0"/>
              </a:spcAft>
              <a:defRPr sz="2000">
                <a:solidFill>
                  <a:schemeClr val="tx1"/>
                </a:solidFill>
                <a:latin typeface="Verdana" pitchFamily="34" charset="0"/>
              </a:defRPr>
            </a:lvl8pPr>
            <a:lvl9pPr marL="3844618" indent="-226154" defTabSz="906187" eaLnBrk="0" fontAlgn="base" hangingPunct="0">
              <a:spcBef>
                <a:spcPct val="0"/>
              </a:spcBef>
              <a:spcAft>
                <a:spcPct val="0"/>
              </a:spcAft>
              <a:defRPr sz="2000">
                <a:solidFill>
                  <a:schemeClr val="tx1"/>
                </a:solidFill>
                <a:latin typeface="Verdana" pitchFamily="34" charset="0"/>
              </a:defRPr>
            </a:lvl9pPr>
          </a:lstStyle>
          <a:p>
            <a:pPr eaLnBrk="1" hangingPunct="1"/>
            <a:r>
              <a:rPr lang="en-GB" altLang="en-US" sz="1200">
                <a:latin typeface="Arial" charset="0"/>
              </a:rPr>
              <a:t>EuropeAid Development and Cooperation DG, Egbert Walter</a:t>
            </a:r>
          </a:p>
        </p:txBody>
      </p:sp>
      <p:sp>
        <p:nvSpPr>
          <p:cNvPr id="4198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187" eaLnBrk="0" hangingPunct="0">
              <a:defRPr sz="2000">
                <a:solidFill>
                  <a:schemeClr val="tx1"/>
                </a:solidFill>
                <a:latin typeface="Verdana" pitchFamily="34" charset="0"/>
              </a:defRPr>
            </a:lvl1pPr>
            <a:lvl2pPr marL="735000" indent="-282692" defTabSz="906187" eaLnBrk="0" hangingPunct="0">
              <a:defRPr sz="2000">
                <a:solidFill>
                  <a:schemeClr val="tx1"/>
                </a:solidFill>
                <a:latin typeface="Verdana" pitchFamily="34" charset="0"/>
              </a:defRPr>
            </a:lvl2pPr>
            <a:lvl3pPr marL="1130770" indent="-226154" defTabSz="906187" eaLnBrk="0" hangingPunct="0">
              <a:defRPr sz="2000">
                <a:solidFill>
                  <a:schemeClr val="tx1"/>
                </a:solidFill>
                <a:latin typeface="Verdana" pitchFamily="34" charset="0"/>
              </a:defRPr>
            </a:lvl3pPr>
            <a:lvl4pPr marL="1583078" indent="-226154" defTabSz="906187" eaLnBrk="0" hangingPunct="0">
              <a:defRPr sz="2000">
                <a:solidFill>
                  <a:schemeClr val="tx1"/>
                </a:solidFill>
                <a:latin typeface="Verdana" pitchFamily="34" charset="0"/>
              </a:defRPr>
            </a:lvl4pPr>
            <a:lvl5pPr marL="2035386" indent="-226154" defTabSz="906187" eaLnBrk="0" hangingPunct="0">
              <a:defRPr sz="2000">
                <a:solidFill>
                  <a:schemeClr val="tx1"/>
                </a:solidFill>
                <a:latin typeface="Verdana" pitchFamily="34" charset="0"/>
              </a:defRPr>
            </a:lvl5pPr>
            <a:lvl6pPr marL="2487694" indent="-226154" defTabSz="906187" eaLnBrk="0" fontAlgn="base" hangingPunct="0">
              <a:spcBef>
                <a:spcPct val="0"/>
              </a:spcBef>
              <a:spcAft>
                <a:spcPct val="0"/>
              </a:spcAft>
              <a:defRPr sz="2000">
                <a:solidFill>
                  <a:schemeClr val="tx1"/>
                </a:solidFill>
                <a:latin typeface="Verdana" pitchFamily="34" charset="0"/>
              </a:defRPr>
            </a:lvl6pPr>
            <a:lvl7pPr marL="2940002" indent="-226154" defTabSz="906187" eaLnBrk="0" fontAlgn="base" hangingPunct="0">
              <a:spcBef>
                <a:spcPct val="0"/>
              </a:spcBef>
              <a:spcAft>
                <a:spcPct val="0"/>
              </a:spcAft>
              <a:defRPr sz="2000">
                <a:solidFill>
                  <a:schemeClr val="tx1"/>
                </a:solidFill>
                <a:latin typeface="Verdana" pitchFamily="34" charset="0"/>
              </a:defRPr>
            </a:lvl7pPr>
            <a:lvl8pPr marL="3392310" indent="-226154" defTabSz="906187" eaLnBrk="0" fontAlgn="base" hangingPunct="0">
              <a:spcBef>
                <a:spcPct val="0"/>
              </a:spcBef>
              <a:spcAft>
                <a:spcPct val="0"/>
              </a:spcAft>
              <a:defRPr sz="2000">
                <a:solidFill>
                  <a:schemeClr val="tx1"/>
                </a:solidFill>
                <a:latin typeface="Verdana" pitchFamily="34" charset="0"/>
              </a:defRPr>
            </a:lvl8pPr>
            <a:lvl9pPr marL="3844618" indent="-226154" defTabSz="906187" eaLnBrk="0" fontAlgn="base" hangingPunct="0">
              <a:spcBef>
                <a:spcPct val="0"/>
              </a:spcBef>
              <a:spcAft>
                <a:spcPct val="0"/>
              </a:spcAft>
              <a:defRPr sz="2000">
                <a:solidFill>
                  <a:schemeClr val="tx1"/>
                </a:solidFill>
                <a:latin typeface="Verdana" pitchFamily="34" charset="0"/>
              </a:defRPr>
            </a:lvl9pPr>
          </a:lstStyle>
          <a:p>
            <a:pPr eaLnBrk="1" hangingPunct="1"/>
            <a:fld id="{CDAC57DF-2E49-4F87-802C-72A8D2BAE140}" type="slidenum">
              <a:rPr lang="en-GB" altLang="en-US" sz="1200">
                <a:latin typeface="Arial" charset="0"/>
              </a:rPr>
              <a:pPr eaLnBrk="1" hangingPunct="1"/>
              <a:t>10</a:t>
            </a:fld>
            <a:endParaRPr lang="en-GB" altLang="en-US" sz="1200">
              <a:latin typeface="Arial" charset="0"/>
            </a:endParaRPr>
          </a:p>
        </p:txBody>
      </p:sp>
      <p:sp>
        <p:nvSpPr>
          <p:cNvPr id="41989" name="Rectangle 2"/>
          <p:cNvSpPr>
            <a:spLocks noRot="1" noChangeArrowheads="1" noTextEdit="1"/>
          </p:cNvSpPr>
          <p:nvPr>
            <p:ph type="sldImg"/>
          </p:nvPr>
        </p:nvSpPr>
        <p:spPr>
          <a:ln/>
        </p:spPr>
      </p:sp>
      <p:sp>
        <p:nvSpPr>
          <p:cNvPr id="419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eaLnBrk="1" hangingPunct="1"/>
            <a:endParaRPr lang="en-US" sz="1800" i="0">
              <a:solidFill>
                <a:srgbClr val="FFFFFF"/>
              </a:solidFill>
              <a:latin typeface="Verdana" pitchFamily="34" charset="0"/>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i="0"/>
          </a:p>
        </p:txBody>
      </p:sp>
      <p:sp>
        <p:nvSpPr>
          <p:cNvPr id="15366" name="Rectangle 6"/>
          <p:cNvSpPr>
            <a:spLocks noGrp="1" noChangeArrowheads="1"/>
          </p:cNvSpPr>
          <p:nvPr>
            <p:ph type="ctrTitle"/>
          </p:nvPr>
        </p:nvSpPr>
        <p:spPr bwMode="auto">
          <a:xfrm>
            <a:off x="3995738" y="2565400"/>
            <a:ext cx="5040312" cy="790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fr-BE" noProof="0" smtClean="0"/>
              <a:t>Title</a:t>
            </a:r>
            <a:endParaRPr lang="en-GB" noProof="0" smtClean="0"/>
          </a:p>
        </p:txBody>
      </p:sp>
      <p:sp>
        <p:nvSpPr>
          <p:cNvPr id="15367" name="Rectangle 7"/>
          <p:cNvSpPr>
            <a:spLocks noGrp="1" noChangeArrowheads="1"/>
          </p:cNvSpPr>
          <p:nvPr>
            <p:ph type="subTitle" idx="1"/>
          </p:nvPr>
        </p:nvSpPr>
        <p:spPr bwMode="auto">
          <a:xfrm>
            <a:off x="611188" y="3716338"/>
            <a:ext cx="8532812" cy="17287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fr-BE" noProof="0" smtClean="0"/>
              <a:t>Subtitle</a:t>
            </a:r>
            <a:endParaRPr lang="en-GB" noProof="0" smtClean="0"/>
          </a:p>
        </p:txBody>
      </p:sp>
      <p:sp>
        <p:nvSpPr>
          <p:cNvPr id="7" name="Rectangle 8"/>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i="0">
                <a:solidFill>
                  <a:schemeClr val="bg1"/>
                </a:solidFill>
                <a:latin typeface="+mn-lt"/>
              </a:defRPr>
            </a:lvl1pPr>
          </a:lstStyle>
          <a:p>
            <a:pPr>
              <a:defRPr/>
            </a:pPr>
            <a:endParaRPr lang="en-GB"/>
          </a:p>
        </p:txBody>
      </p:sp>
      <p:sp>
        <p:nvSpPr>
          <p:cNvPr id="8" name="Rectangle 9"/>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i="0">
                <a:solidFill>
                  <a:schemeClr val="bg1"/>
                </a:solidFill>
                <a:latin typeface="+mn-lt"/>
              </a:defRPr>
            </a:lvl1pPr>
          </a:lstStyle>
          <a:p>
            <a:pPr>
              <a:defRPr/>
            </a:pPr>
            <a:endParaRPr lang="en-GB"/>
          </a:p>
        </p:txBody>
      </p:sp>
      <p:sp>
        <p:nvSpPr>
          <p:cNvPr id="9" name="Rectangle 10"/>
          <p:cNvSpPr>
            <a:spLocks noGrp="1" noChangeArrowheads="1"/>
          </p:cNvSpPr>
          <p:nvPr>
            <p:ph type="sldNum" sz="quarter" idx="12"/>
          </p:nvPr>
        </p:nvSpPr>
        <p:spPr bwMode="auto">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i="0">
                <a:solidFill>
                  <a:schemeClr val="bg1"/>
                </a:solidFill>
                <a:latin typeface="+mn-lt"/>
              </a:defRPr>
            </a:lvl1pPr>
          </a:lstStyle>
          <a:p>
            <a:pPr>
              <a:defRPr/>
            </a:pPr>
            <a:fld id="{CC6A9E17-A0DF-43EB-8212-DC2C4734B11A}" type="slidenum">
              <a:rPr lang="en-GB"/>
              <a:pPr>
                <a:defRPr/>
              </a:pPr>
              <a:t>‹#›</a:t>
            </a:fld>
            <a:endParaRPr lang="en-GB"/>
          </a:p>
        </p:txBody>
      </p:sp>
    </p:spTree>
    <p:extLst>
      <p:ext uri="{BB962C8B-B14F-4D97-AF65-F5344CB8AC3E}">
        <p14:creationId xmlns:p14="http://schemas.microsoft.com/office/powerpoint/2010/main" val="244140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909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892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042240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941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a:solidFill>
                <a:srgbClr val="FFFFFF"/>
              </a:solidFill>
            </a:endParaRPr>
          </a:p>
        </p:txBody>
      </p:sp>
      <p:pic>
        <p:nvPicPr>
          <p:cNvPr id="5" name="Picture 5" descr="LOGO CE-EN-NEG-quadri.ai"/>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a:prstGeom prst="rect">
            <a:avLst/>
          </a:prstGeo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lgn="ctr">
              <a:defRPr/>
            </a:lvl1pPr>
          </a:lstStyle>
          <a:p>
            <a:pPr>
              <a:defRPr/>
            </a:pPr>
            <a:endParaRPr lang="en-GB"/>
          </a:p>
        </p:txBody>
      </p:sp>
      <p:sp>
        <p:nvSpPr>
          <p:cNvPr id="7"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F87A69C-9B96-4D0D-86DC-9FE8245A894A}" type="slidenum">
              <a:rPr lang="en-GB"/>
              <a:pPr>
                <a:defRPr/>
              </a:pPr>
              <a:t>‹#›</a:t>
            </a:fld>
            <a:endParaRPr lang="en-GB"/>
          </a:p>
        </p:txBody>
      </p:sp>
    </p:spTree>
    <p:extLst>
      <p:ext uri="{BB962C8B-B14F-4D97-AF65-F5344CB8AC3E}">
        <p14:creationId xmlns:p14="http://schemas.microsoft.com/office/powerpoint/2010/main" val="74678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9"/>
              </a:srgbClr>
            </a:outerShdw>
          </a:effectLst>
        </p:spPr>
        <p:txBody>
          <a:bodyPr anchor="ctr"/>
          <a:lstStyle/>
          <a:p>
            <a:pPr algn="ctr" defTabSz="457200" eaLnBrk="1" fontAlgn="auto" hangingPunct="1">
              <a:spcBef>
                <a:spcPts val="0"/>
              </a:spcBef>
              <a:spcAft>
                <a:spcPts val="0"/>
              </a:spcAft>
              <a:defRPr/>
            </a:pPr>
            <a:endParaRPr lang="en-US" sz="1800" i="0">
              <a:solidFill>
                <a:srgbClr val="FFFFFF"/>
              </a:solidFill>
              <a:latin typeface="Verdan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eaLnBrk="1" fontAlgn="auto" hangingPunct="1">
              <a:spcBef>
                <a:spcPts val="0"/>
              </a:spcBef>
              <a:spcAft>
                <a:spcPts val="0"/>
              </a:spcAft>
              <a:defRPr/>
            </a:pPr>
            <a:endParaRPr lang="en-US" sz="1800" i="0">
              <a:solidFill>
                <a:srgbClr val="FFFFFF"/>
              </a:solidFill>
              <a:latin typeface="Verdan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6BBC618D-6BC0-4CCD-AEA7-EE0AD6E7857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9620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9904E6-FA5A-4E22-A736-14EFB9D1FBA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1626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B5BAE0-CB04-4695-BB18-012F758B71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2837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29408C-EC34-42FE-B7F5-27EE4CE7D6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9648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02A0B-E2FF-421A-BEDE-D498B9D96AE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938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3032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0EAA2E-1F3C-4A2F-A590-518677ADB0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54141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2A8A80-0DF2-40E9-A476-23338529E06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082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650CEF-38FF-44EB-A923-7EAB49D6765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2335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49C2C1-787E-4BC1-AD88-872C6A4D05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0332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EC1E6-DE13-4900-A0CE-1D66B0C5989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1310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9F5270-160E-410F-B0BD-B489A01F6F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586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442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267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813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14939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39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0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13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i="0"/>
          </a:p>
        </p:txBody>
      </p:sp>
      <p:pic>
        <p:nvPicPr>
          <p:cNvPr id="1027" name="Picture 55" descr="LOGO CE_Vertical_EN_NEG_quadri_H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Lst>
  <p:txStyles>
    <p:titleStyle>
      <a:lvl1pPr algn="ctr" rtl="0" eaLnBrk="0" fontAlgn="base" hangingPunct="0">
        <a:spcBef>
          <a:spcPct val="0"/>
        </a:spcBef>
        <a:spcAft>
          <a:spcPct val="0"/>
        </a:spcAft>
        <a:defRPr sz="4000">
          <a:solidFill>
            <a:srgbClr val="000080"/>
          </a:solidFill>
          <a:latin typeface="+mj-lt"/>
          <a:ea typeface="+mj-ea"/>
          <a:cs typeface="+mj-cs"/>
        </a:defRPr>
      </a:lvl1pPr>
      <a:lvl2pPr algn="ctr" rtl="0" eaLnBrk="0" fontAlgn="base" hangingPunct="0">
        <a:spcBef>
          <a:spcPct val="0"/>
        </a:spcBef>
        <a:spcAft>
          <a:spcPct val="0"/>
        </a:spcAft>
        <a:defRPr sz="4000">
          <a:solidFill>
            <a:srgbClr val="000080"/>
          </a:solidFill>
          <a:latin typeface="Verdana" pitchFamily="34" charset="0"/>
        </a:defRPr>
      </a:lvl2pPr>
      <a:lvl3pPr algn="ctr" rtl="0" eaLnBrk="0" fontAlgn="base" hangingPunct="0">
        <a:spcBef>
          <a:spcPct val="0"/>
        </a:spcBef>
        <a:spcAft>
          <a:spcPct val="0"/>
        </a:spcAft>
        <a:defRPr sz="4000">
          <a:solidFill>
            <a:srgbClr val="000080"/>
          </a:solidFill>
          <a:latin typeface="Verdana" pitchFamily="34" charset="0"/>
        </a:defRPr>
      </a:lvl3pPr>
      <a:lvl4pPr algn="ctr" rtl="0" eaLnBrk="0" fontAlgn="base" hangingPunct="0">
        <a:spcBef>
          <a:spcPct val="0"/>
        </a:spcBef>
        <a:spcAft>
          <a:spcPct val="0"/>
        </a:spcAft>
        <a:defRPr sz="4000">
          <a:solidFill>
            <a:srgbClr val="000080"/>
          </a:solidFill>
          <a:latin typeface="Verdana" pitchFamily="34" charset="0"/>
        </a:defRPr>
      </a:lvl4pPr>
      <a:lvl5pPr algn="ctr" rtl="0" eaLnBrk="0" fontAlgn="base" hangingPunct="0">
        <a:spcBef>
          <a:spcPct val="0"/>
        </a:spcBef>
        <a:spcAft>
          <a:spcPct val="0"/>
        </a:spcAft>
        <a:defRPr sz="4000">
          <a:solidFill>
            <a:srgbClr val="000080"/>
          </a:solidFill>
          <a:latin typeface="Verdana" pitchFamily="34" charset="0"/>
        </a:defRPr>
      </a:lvl5pPr>
      <a:lvl6pPr marL="457200" algn="ctr" rtl="0" fontAlgn="base">
        <a:spcBef>
          <a:spcPct val="0"/>
        </a:spcBef>
        <a:spcAft>
          <a:spcPct val="0"/>
        </a:spcAft>
        <a:defRPr sz="4000">
          <a:solidFill>
            <a:srgbClr val="000080"/>
          </a:solidFill>
          <a:latin typeface="Verdana" pitchFamily="34" charset="0"/>
        </a:defRPr>
      </a:lvl6pPr>
      <a:lvl7pPr marL="914400" algn="ctr" rtl="0" fontAlgn="base">
        <a:spcBef>
          <a:spcPct val="0"/>
        </a:spcBef>
        <a:spcAft>
          <a:spcPct val="0"/>
        </a:spcAft>
        <a:defRPr sz="4000">
          <a:solidFill>
            <a:srgbClr val="000080"/>
          </a:solidFill>
          <a:latin typeface="Verdana" pitchFamily="34" charset="0"/>
        </a:defRPr>
      </a:lvl7pPr>
      <a:lvl8pPr marL="1371600" algn="ctr" rtl="0" fontAlgn="base">
        <a:spcBef>
          <a:spcPct val="0"/>
        </a:spcBef>
        <a:spcAft>
          <a:spcPct val="0"/>
        </a:spcAft>
        <a:defRPr sz="4000">
          <a:solidFill>
            <a:srgbClr val="000080"/>
          </a:solidFill>
          <a:latin typeface="Verdana" pitchFamily="34" charset="0"/>
        </a:defRPr>
      </a:lvl8pPr>
      <a:lvl9pPr marL="1828800" algn="ctr" rtl="0" fontAlgn="base">
        <a:spcBef>
          <a:spcPct val="0"/>
        </a:spcBef>
        <a:spcAft>
          <a:spcPct val="0"/>
        </a:spcAft>
        <a:defRPr sz="4000">
          <a:solidFill>
            <a:srgbClr val="000080"/>
          </a:solidFill>
          <a:latin typeface="Verdana" pitchFamily="34" charset="0"/>
        </a:defRPr>
      </a:lvl9pPr>
    </p:titleStyle>
    <p:bodyStyle>
      <a:lvl1pPr marL="342900" indent="-342900" algn="l" rtl="0" eaLnBrk="0" fontAlgn="base" hangingPunct="0">
        <a:spcBef>
          <a:spcPct val="20000"/>
        </a:spcBef>
        <a:spcAft>
          <a:spcPct val="0"/>
        </a:spcAft>
        <a:buClr>
          <a:schemeClr val="accent1"/>
        </a:buClr>
        <a:buSzPct val="12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0"/>
                <a:cs typeface="+mn-cs"/>
              </a:defRPr>
            </a:lvl1pPr>
          </a:lstStyle>
          <a:p>
            <a:pPr eaLnBrk="1" hangingPunct="1">
              <a:defRPr/>
            </a:pPr>
            <a:endParaRPr lang="en-GB" i="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charset="0"/>
                <a:cs typeface="+mn-cs"/>
              </a:defRPr>
            </a:lvl1pPr>
          </a:lstStyle>
          <a:p>
            <a:pPr eaLnBrk="1" hangingPunct="1">
              <a:defRPr/>
            </a:pPr>
            <a:endParaRPr lang="en-GB" i="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ea typeface="MS PGothic" pitchFamily="34" charset="-128"/>
              </a:defRPr>
            </a:lvl1pPr>
          </a:lstStyle>
          <a:p>
            <a:pPr eaLnBrk="1" hangingPunct="1">
              <a:defRPr/>
            </a:pPr>
            <a:fld id="{D902B359-C83C-49C6-8D09-616C8086D1A4}" type="slidenum">
              <a:rPr lang="en-GB" i="0">
                <a:solidFill>
                  <a:srgbClr val="000000"/>
                </a:solidFill>
              </a:rPr>
              <a:pPr eaLnBrk="1" hangingPunct="1">
                <a:defRPr/>
              </a:pPr>
              <a:t>‹#›</a:t>
            </a:fld>
            <a:endParaRPr lang="en-GB" i="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i="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eaLnBrk="1" fontAlgn="auto" hangingPunct="1">
              <a:spcBef>
                <a:spcPts val="0"/>
              </a:spcBef>
              <a:spcAft>
                <a:spcPts val="0"/>
              </a:spcAft>
              <a:defRPr/>
            </a:pPr>
            <a:endParaRPr lang="en-US" sz="1800" i="0">
              <a:solidFill>
                <a:srgbClr val="FFFFFF"/>
              </a:solidFill>
              <a:latin typeface="Verdana"/>
            </a:endParaRPr>
          </a:p>
        </p:txBody>
      </p:sp>
      <p:pic>
        <p:nvPicPr>
          <p:cNvPr id="1033" name="Picture 17" descr="LOGO CE_Vertical_EN_NEG_quadri_H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2479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34" charset="-128"/>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pitchFamily="34" charset="-128"/>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pitchFamily="34" charset="-128"/>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pitchFamily="34" charset="-128"/>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34"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143000" y="1676400"/>
            <a:ext cx="73898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nchor="ctr"/>
          <a:lstStyle/>
          <a:p>
            <a:pPr algn="ctr" eaLnBrk="1" hangingPunct="1"/>
            <a:r>
              <a:rPr lang="en-GB" sz="3200" b="1" i="0" dirty="0" smtClean="0">
                <a:solidFill>
                  <a:schemeClr val="bg1"/>
                </a:solidFill>
                <a:latin typeface="Verdana" pitchFamily="34" charset="0"/>
              </a:rPr>
              <a:t>Service for Foreign </a:t>
            </a:r>
            <a:r>
              <a:rPr lang="en-GB" sz="3200" b="1" i="0" dirty="0">
                <a:solidFill>
                  <a:schemeClr val="bg1"/>
                </a:solidFill>
                <a:latin typeface="Verdana" pitchFamily="34" charset="0"/>
              </a:rPr>
              <a:t>Policy Instruments </a:t>
            </a:r>
            <a:r>
              <a:rPr lang="en-GB" sz="3200" b="1" i="0" dirty="0" smtClean="0">
                <a:solidFill>
                  <a:schemeClr val="bg1"/>
                </a:solidFill>
                <a:latin typeface="Verdana" pitchFamily="34" charset="0"/>
              </a:rPr>
              <a:t>(</a:t>
            </a:r>
            <a:r>
              <a:rPr lang="en-GB" sz="3200" b="1" i="0" dirty="0">
                <a:solidFill>
                  <a:schemeClr val="bg1"/>
                </a:solidFill>
                <a:latin typeface="Verdana" pitchFamily="34" charset="0"/>
              </a:rPr>
              <a:t>FPI</a:t>
            </a:r>
            <a:r>
              <a:rPr lang="en-GB" sz="3200" b="1" i="0" dirty="0" smtClean="0">
                <a:solidFill>
                  <a:schemeClr val="bg1"/>
                </a:solidFill>
                <a:latin typeface="Verdana" pitchFamily="34" charset="0"/>
              </a:rPr>
              <a:t>)</a:t>
            </a:r>
          </a:p>
          <a:p>
            <a:pPr algn="ctr" eaLnBrk="1" hangingPunct="1"/>
            <a:endParaRPr lang="en-GB" sz="3200" b="1" i="0" dirty="0">
              <a:solidFill>
                <a:schemeClr val="bg1"/>
              </a:solidFill>
              <a:latin typeface="Verdana" pitchFamily="34" charset="0"/>
            </a:endParaRPr>
          </a:p>
        </p:txBody>
      </p:sp>
      <p:sp>
        <p:nvSpPr>
          <p:cNvPr id="3075" name="Rectangle 3"/>
          <p:cNvSpPr>
            <a:spLocks noChangeArrowheads="1"/>
          </p:cNvSpPr>
          <p:nvPr/>
        </p:nvSpPr>
        <p:spPr bwMode="auto">
          <a:xfrm>
            <a:off x="1143000" y="3429000"/>
            <a:ext cx="2924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accent1"/>
              </a:buClr>
              <a:buSzPct val="120000"/>
              <a:buFont typeface="Wingdings" pitchFamily="2" charset="2"/>
              <a:buNone/>
            </a:pPr>
            <a:endParaRPr lang="en-GB" sz="2800" i="0">
              <a:solidFill>
                <a:schemeClr val="bg1"/>
              </a:solidFill>
              <a:latin typeface="Verdana" pitchFamily="34" charset="0"/>
            </a:endParaRPr>
          </a:p>
          <a:p>
            <a:pPr>
              <a:lnSpc>
                <a:spcPct val="90000"/>
              </a:lnSpc>
              <a:spcBef>
                <a:spcPct val="50000"/>
              </a:spcBef>
              <a:buClr>
                <a:schemeClr val="bg1"/>
              </a:buClr>
              <a:buSzPct val="120000"/>
            </a:pPr>
            <a:endParaRPr lang="fr-BE" b="1" i="0">
              <a:solidFill>
                <a:schemeClr val="bg1"/>
              </a:solidFill>
              <a:latin typeface="Verdana" pitchFamily="34" charset="0"/>
            </a:endParaRPr>
          </a:p>
          <a:p>
            <a:pPr>
              <a:lnSpc>
                <a:spcPct val="90000"/>
              </a:lnSpc>
              <a:spcBef>
                <a:spcPct val="50000"/>
              </a:spcBef>
              <a:buClr>
                <a:schemeClr val="bg1"/>
              </a:buClr>
              <a:buSzPct val="120000"/>
            </a:pPr>
            <a:endParaRPr lang="fr-BE" b="1" i="0">
              <a:solidFill>
                <a:schemeClr val="bg1"/>
              </a:solidFill>
              <a:latin typeface="Verdana" pitchFamily="34" charset="0"/>
            </a:endParaRPr>
          </a:p>
          <a:p>
            <a:pPr>
              <a:lnSpc>
                <a:spcPct val="90000"/>
              </a:lnSpc>
              <a:spcBef>
                <a:spcPct val="50000"/>
              </a:spcBef>
              <a:buClr>
                <a:schemeClr val="bg1"/>
              </a:buClr>
              <a:buSzPct val="120000"/>
            </a:pPr>
            <a:endParaRPr lang="fr-BE" b="1" i="0">
              <a:solidFill>
                <a:schemeClr val="bg1"/>
              </a:solidFill>
              <a:latin typeface="Verdana" pitchFamily="34" charset="0"/>
            </a:endParaRPr>
          </a:p>
          <a:p>
            <a:pPr>
              <a:lnSpc>
                <a:spcPct val="90000"/>
              </a:lnSpc>
              <a:spcBef>
                <a:spcPct val="50000"/>
              </a:spcBef>
              <a:buClr>
                <a:schemeClr val="bg1"/>
              </a:buClr>
              <a:buSzPct val="120000"/>
            </a:pPr>
            <a:endParaRPr lang="fr-BE" b="1" i="0">
              <a:solidFill>
                <a:schemeClr val="bg1"/>
              </a:solidFill>
              <a:latin typeface="Verdana" pitchFamily="34" charset="0"/>
            </a:endParaRPr>
          </a:p>
          <a:p>
            <a:pPr>
              <a:lnSpc>
                <a:spcPct val="90000"/>
              </a:lnSpc>
              <a:spcBef>
                <a:spcPct val="50000"/>
              </a:spcBef>
              <a:buClr>
                <a:schemeClr val="bg1"/>
              </a:buClr>
              <a:buSzPct val="120000"/>
            </a:pPr>
            <a:endParaRPr lang="en-GB" sz="4000" i="0">
              <a:solidFill>
                <a:schemeClr val="bg1"/>
              </a:solidFill>
              <a:latin typeface="Verdana" pitchFamily="34"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33400"/>
            <a:ext cx="9842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7"/>
          <p:cNvSpPr txBox="1">
            <a:spLocks noChangeArrowheads="1"/>
          </p:cNvSpPr>
          <p:nvPr/>
        </p:nvSpPr>
        <p:spPr bwMode="auto">
          <a:xfrm>
            <a:off x="468313" y="3429000"/>
            <a:ext cx="8675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lgn="ctr">
              <a:spcBef>
                <a:spcPct val="50000"/>
              </a:spcBef>
            </a:pPr>
            <a:r>
              <a:rPr lang="en-GB" sz="1800" b="1" dirty="0" smtClean="0">
                <a:solidFill>
                  <a:schemeClr val="bg1"/>
                </a:solidFill>
                <a:latin typeface="Verdana" pitchFamily="34" charset="0"/>
              </a:rPr>
              <a:t>"The EU's Instrument contributing to  Stability and Peace" (IcSP)</a:t>
            </a:r>
            <a:endParaRPr lang="en-GB" sz="1800"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fld id="{EF327AB6-E352-46CD-95B6-AEE5B370C13F}" type="slidenum">
              <a:rPr lang="en-GB" altLang="en-US" sz="1200" smtClean="0"/>
              <a:pPr eaLnBrk="1" hangingPunct="1"/>
              <a:t>10</a:t>
            </a:fld>
            <a:endParaRPr lang="en-GB" altLang="en-US" sz="1200" smtClean="0"/>
          </a:p>
        </p:txBody>
      </p:sp>
      <p:sp>
        <p:nvSpPr>
          <p:cNvPr id="19459" name="Rectangle 2"/>
          <p:cNvSpPr>
            <a:spLocks noGrp="1" noChangeArrowheads="1"/>
          </p:cNvSpPr>
          <p:nvPr>
            <p:ph type="title"/>
          </p:nvPr>
        </p:nvSpPr>
        <p:spPr>
          <a:xfrm>
            <a:off x="457200" y="1268760"/>
            <a:ext cx="8229600" cy="576064"/>
          </a:xfrm>
        </p:spPr>
        <p:txBody>
          <a:bodyPr/>
          <a:lstStyle/>
          <a:p>
            <a:pPr algn="ctr" eaLnBrk="1" hangingPunct="1"/>
            <a:r>
              <a:rPr lang="fr-BE" altLang="en-US" sz="2200" b="1" i="1" dirty="0" smtClean="0">
                <a:solidFill>
                  <a:srgbClr val="B85C00"/>
                </a:solidFill>
                <a:latin typeface="Verdana" pitchFamily="34" charset="0"/>
              </a:rPr>
              <a:t>IcSP: Main changes</a:t>
            </a:r>
            <a:br>
              <a:rPr lang="fr-BE" altLang="en-US" sz="2200" b="1" i="1" dirty="0" smtClean="0">
                <a:solidFill>
                  <a:srgbClr val="B85C00"/>
                </a:solidFill>
                <a:latin typeface="Verdana" pitchFamily="34" charset="0"/>
              </a:rPr>
            </a:br>
            <a:endParaRPr lang="en-GB" altLang="en-US" sz="2200" b="1" i="1" dirty="0" smtClean="0">
              <a:solidFill>
                <a:srgbClr val="B85C00"/>
              </a:solidFill>
              <a:latin typeface="Verdana" pitchFamily="34" charset="0"/>
            </a:endParaRPr>
          </a:p>
        </p:txBody>
      </p:sp>
      <p:sp>
        <p:nvSpPr>
          <p:cNvPr id="19460" name="Rectangle 3"/>
          <p:cNvSpPr>
            <a:spLocks noGrp="1" noChangeArrowheads="1"/>
          </p:cNvSpPr>
          <p:nvPr>
            <p:ph type="body" idx="1"/>
          </p:nvPr>
        </p:nvSpPr>
        <p:spPr>
          <a:xfrm>
            <a:off x="1331913" y="2348880"/>
            <a:ext cx="7351712" cy="3888408"/>
          </a:xfrm>
        </p:spPr>
        <p:txBody>
          <a:bodyPr/>
          <a:lstStyle/>
          <a:p>
            <a:pPr algn="just" eaLnBrk="1" hangingPunct="1">
              <a:lnSpc>
                <a:spcPct val="80000"/>
              </a:lnSpc>
              <a:spcBef>
                <a:spcPct val="0"/>
              </a:spcBef>
              <a:spcAft>
                <a:spcPct val="70000"/>
              </a:spcAft>
              <a:buFont typeface="Wingdings" pitchFamily="2" charset="2"/>
              <a:buChar char="Ø"/>
            </a:pPr>
            <a:r>
              <a:rPr lang="en-GB" altLang="en-US" sz="1800" b="1" dirty="0" smtClean="0">
                <a:solidFill>
                  <a:srgbClr val="B85C00"/>
                </a:solidFill>
              </a:rPr>
              <a:t>Clearer </a:t>
            </a:r>
            <a:r>
              <a:rPr lang="en-GB" altLang="en-US" sz="1800" b="1" dirty="0" smtClean="0">
                <a:solidFill>
                  <a:srgbClr val="B85C00"/>
                </a:solidFill>
              </a:rPr>
              <a:t>structure </a:t>
            </a:r>
            <a:r>
              <a:rPr lang="en-GB" altLang="en-US" sz="1800" dirty="0" smtClean="0">
                <a:solidFill>
                  <a:srgbClr val="003366"/>
                </a:solidFill>
              </a:rPr>
              <a:t>of the Regulation around 3 specific objectives</a:t>
            </a:r>
          </a:p>
          <a:p>
            <a:pPr algn="just" eaLnBrk="1" hangingPunct="1">
              <a:lnSpc>
                <a:spcPct val="80000"/>
              </a:lnSpc>
              <a:spcBef>
                <a:spcPct val="0"/>
              </a:spcBef>
              <a:spcAft>
                <a:spcPct val="70000"/>
              </a:spcAft>
              <a:buFont typeface="Wingdings" pitchFamily="2" charset="2"/>
              <a:buChar char="Ø"/>
            </a:pPr>
            <a:r>
              <a:rPr lang="en-GB" altLang="en-US" sz="1800" b="1" dirty="0" smtClean="0">
                <a:solidFill>
                  <a:srgbClr val="B85C00"/>
                </a:solidFill>
              </a:rPr>
              <a:t>No delegated acts </a:t>
            </a:r>
            <a:r>
              <a:rPr lang="en-GB" altLang="en-US" sz="1800" dirty="0" smtClean="0">
                <a:solidFill>
                  <a:srgbClr val="003366"/>
                </a:solidFill>
              </a:rPr>
              <a:t>(i.e. no possibility for the Commission to adjust the Regulation without full co-decision legislative process)</a:t>
            </a:r>
          </a:p>
          <a:p>
            <a:pPr algn="just" eaLnBrk="1" hangingPunct="1">
              <a:lnSpc>
                <a:spcPct val="80000"/>
              </a:lnSpc>
              <a:spcBef>
                <a:spcPct val="0"/>
              </a:spcBef>
              <a:spcAft>
                <a:spcPct val="70000"/>
              </a:spcAft>
              <a:buFont typeface="Wingdings" pitchFamily="2" charset="2"/>
              <a:buChar char="Ø"/>
            </a:pPr>
            <a:r>
              <a:rPr lang="en-GB" altLang="en-US" sz="1800" b="1" dirty="0" smtClean="0">
                <a:solidFill>
                  <a:srgbClr val="B85C00"/>
                </a:solidFill>
              </a:rPr>
              <a:t>Financial allocations </a:t>
            </a:r>
            <a:r>
              <a:rPr lang="en-GB" altLang="en-US" sz="1800" dirty="0" smtClean="0">
                <a:solidFill>
                  <a:srgbClr val="003366"/>
                </a:solidFill>
              </a:rPr>
              <a:t>between the three objectives set by the legislator in the Regulation: </a:t>
            </a:r>
            <a:r>
              <a:rPr lang="en-GB" altLang="en-US" sz="1800" dirty="0" smtClean="0">
                <a:solidFill>
                  <a:srgbClr val="003366"/>
                </a:solidFill>
              </a:rPr>
              <a:t>at least 70% (art.3); </a:t>
            </a:r>
            <a:r>
              <a:rPr lang="en-GB" altLang="en-US" sz="1800" dirty="0" smtClean="0">
                <a:solidFill>
                  <a:srgbClr val="003366"/>
                </a:solidFill>
              </a:rPr>
              <a:t>9</a:t>
            </a:r>
            <a:r>
              <a:rPr lang="en-GB" altLang="en-US" sz="1800" dirty="0" smtClean="0">
                <a:solidFill>
                  <a:srgbClr val="003366"/>
                </a:solidFill>
              </a:rPr>
              <a:t>% (art.4)</a:t>
            </a:r>
            <a:endParaRPr lang="en-GB" altLang="en-US" sz="1800" dirty="0" smtClean="0">
              <a:solidFill>
                <a:srgbClr val="003366"/>
              </a:solidFill>
            </a:endParaRPr>
          </a:p>
          <a:p>
            <a:pPr algn="just" eaLnBrk="1" hangingPunct="1">
              <a:lnSpc>
                <a:spcPct val="80000"/>
              </a:lnSpc>
              <a:spcBef>
                <a:spcPct val="0"/>
              </a:spcBef>
              <a:spcAft>
                <a:spcPct val="70000"/>
              </a:spcAft>
              <a:buFont typeface="Wingdings" pitchFamily="2" charset="2"/>
              <a:buChar char="Ø"/>
            </a:pPr>
            <a:r>
              <a:rPr lang="en-GB" altLang="en-US" sz="1800" dirty="0" smtClean="0">
                <a:solidFill>
                  <a:srgbClr val="003366"/>
                </a:solidFill>
              </a:rPr>
              <a:t>Increased </a:t>
            </a:r>
            <a:r>
              <a:rPr lang="en-GB" altLang="en-US" sz="1800" b="1" dirty="0" smtClean="0">
                <a:solidFill>
                  <a:srgbClr val="B85C00"/>
                </a:solidFill>
              </a:rPr>
              <a:t>flexibility</a:t>
            </a:r>
            <a:r>
              <a:rPr lang="en-GB" altLang="en-US" sz="1800" dirty="0" smtClean="0">
                <a:solidFill>
                  <a:srgbClr val="003366"/>
                </a:solidFill>
              </a:rPr>
              <a:t> for </a:t>
            </a:r>
            <a:r>
              <a:rPr lang="en-GB" altLang="en-US" sz="1800" b="1" dirty="0" smtClean="0">
                <a:solidFill>
                  <a:srgbClr val="B85C00"/>
                </a:solidFill>
              </a:rPr>
              <a:t>implementation</a:t>
            </a:r>
            <a:endParaRPr lang="en-GB" altLang="en-US" sz="1800" b="1" dirty="0" smtClean="0">
              <a:solidFill>
                <a:srgbClr val="B85C00"/>
              </a:solidFill>
            </a:endParaRPr>
          </a:p>
        </p:txBody>
      </p:sp>
    </p:spTree>
    <p:extLst>
      <p:ext uri="{BB962C8B-B14F-4D97-AF65-F5344CB8AC3E}">
        <p14:creationId xmlns:p14="http://schemas.microsoft.com/office/powerpoint/2010/main" val="15138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7936185" cy="792088"/>
          </a:xfrm>
        </p:spPr>
        <p:txBody>
          <a:bodyPr/>
          <a:lstStyle/>
          <a:p>
            <a:pPr algn="l">
              <a:lnSpc>
                <a:spcPct val="150000"/>
              </a:lnSpc>
            </a:pPr>
            <a:r>
              <a:rPr lang="en-GB" sz="1800" b="1" dirty="0" smtClean="0">
                <a:solidFill>
                  <a:schemeClr val="bg1"/>
                </a:solidFill>
              </a:rPr>
              <a:t>Instrument contributing to Stability and Peace (</a:t>
            </a:r>
            <a:r>
              <a:rPr lang="en-GB" sz="1800" b="1" dirty="0" err="1" smtClean="0">
                <a:solidFill>
                  <a:schemeClr val="bg1"/>
                </a:solidFill>
              </a:rPr>
              <a:t>IcSP</a:t>
            </a:r>
            <a:r>
              <a:rPr lang="en-GB" sz="1800" b="1" dirty="0" smtClean="0">
                <a:solidFill>
                  <a:schemeClr val="bg1"/>
                </a:solidFill>
              </a:rPr>
              <a:t>)</a:t>
            </a:r>
            <a:br>
              <a:rPr lang="en-GB" sz="1800" b="1" dirty="0" smtClean="0">
                <a:solidFill>
                  <a:schemeClr val="bg1"/>
                </a:solidFill>
              </a:rPr>
            </a:br>
            <a:r>
              <a:rPr lang="en-GB" sz="1800" b="1" dirty="0" smtClean="0">
                <a:solidFill>
                  <a:schemeClr val="bg1"/>
                </a:solidFill>
              </a:rPr>
              <a:t>Objectives</a:t>
            </a:r>
            <a:endParaRPr lang="en-GB" sz="1800" b="1" dirty="0">
              <a:solidFill>
                <a:schemeClr val="bg1"/>
              </a:solidFill>
            </a:endParaRPr>
          </a:p>
        </p:txBody>
      </p:sp>
      <p:sp>
        <p:nvSpPr>
          <p:cNvPr id="3" name="Rounded Rectangle 2"/>
          <p:cNvSpPr/>
          <p:nvPr/>
        </p:nvSpPr>
        <p:spPr bwMode="auto">
          <a:xfrm>
            <a:off x="224308" y="1454459"/>
            <a:ext cx="2592288" cy="936104"/>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lang="en-GB" sz="1600" b="1" i="0" dirty="0" smtClean="0">
                <a:solidFill>
                  <a:schemeClr val="bg1"/>
                </a:solidFill>
                <a:latin typeface="+mj-lt"/>
              </a:rPr>
              <a:t>Article 3 </a:t>
            </a:r>
            <a:r>
              <a:rPr lang="en-GB" sz="1600" b="1" i="0" dirty="0" err="1" smtClean="0">
                <a:solidFill>
                  <a:schemeClr val="bg1"/>
                </a:solidFill>
                <a:latin typeface="+mj-lt"/>
              </a:rPr>
              <a:t>IcSP</a:t>
            </a:r>
            <a:r>
              <a:rPr lang="en-GB" sz="1600" b="1" i="0" dirty="0" smtClean="0">
                <a:solidFill>
                  <a:schemeClr val="bg1"/>
                </a:solidFill>
                <a:latin typeface="+mj-lt"/>
              </a:rPr>
              <a:t> Regulation</a:t>
            </a:r>
          </a:p>
          <a:p>
            <a:pPr marL="0" marR="0" indent="0" algn="ctr" defTabSz="914400" rtl="0" eaLnBrk="0" fontAlgn="base" latinLnBrk="0" hangingPunct="0">
              <a:spcBef>
                <a:spcPct val="0"/>
              </a:spcBef>
              <a:spcAft>
                <a:spcPct val="0"/>
              </a:spcAft>
              <a:buClrTx/>
              <a:buSzTx/>
              <a:buFontTx/>
              <a:buNone/>
              <a:tabLst/>
            </a:pPr>
            <a:r>
              <a:rPr lang="en-GB" sz="1100" b="1" i="0" dirty="0" smtClean="0">
                <a:solidFill>
                  <a:schemeClr val="bg1"/>
                </a:solidFill>
                <a:latin typeface="+mj-lt"/>
              </a:rPr>
              <a:t>(at least 70% of budget) </a:t>
            </a:r>
          </a:p>
        </p:txBody>
      </p:sp>
      <p:sp>
        <p:nvSpPr>
          <p:cNvPr id="5" name="Rounded Rectangle 4"/>
          <p:cNvSpPr/>
          <p:nvPr/>
        </p:nvSpPr>
        <p:spPr bwMode="auto">
          <a:xfrm>
            <a:off x="224308" y="2950687"/>
            <a:ext cx="2592288" cy="936104"/>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lang="en-GB" sz="1600" b="1" i="0" dirty="0" smtClean="0">
                <a:solidFill>
                  <a:schemeClr val="bg1"/>
                </a:solidFill>
                <a:latin typeface="+mj-lt"/>
              </a:rPr>
              <a:t>Article 4 </a:t>
            </a:r>
            <a:r>
              <a:rPr lang="en-GB" sz="1600" b="1" i="0" dirty="0" err="1" smtClean="0">
                <a:solidFill>
                  <a:schemeClr val="bg1"/>
                </a:solidFill>
                <a:latin typeface="+mj-lt"/>
              </a:rPr>
              <a:t>IcSP</a:t>
            </a:r>
            <a:endParaRPr lang="en-GB" sz="1600" b="1" i="0" dirty="0" smtClean="0">
              <a:solidFill>
                <a:schemeClr val="bg1"/>
              </a:solidFill>
              <a:latin typeface="+mj-lt"/>
            </a:endParaRPr>
          </a:p>
          <a:p>
            <a:pPr marL="0" marR="0" indent="0" algn="ctr" defTabSz="914400" rtl="0" eaLnBrk="0" fontAlgn="base" latinLnBrk="0" hangingPunct="0">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Regulation</a:t>
            </a:r>
          </a:p>
          <a:p>
            <a:pPr marL="0" marR="0" indent="0" algn="ctr" defTabSz="914400" rtl="0" eaLnBrk="0" fontAlgn="base" latinLnBrk="0" hangingPunct="0">
              <a:spcBef>
                <a:spcPct val="0"/>
              </a:spcBef>
              <a:spcAft>
                <a:spcPct val="0"/>
              </a:spcAft>
              <a:buClrTx/>
              <a:buSzTx/>
              <a:buFontTx/>
              <a:buNone/>
              <a:tabLst/>
            </a:pPr>
            <a:r>
              <a:rPr lang="en-GB" sz="1100" b="1" i="0" dirty="0" smtClean="0">
                <a:solidFill>
                  <a:schemeClr val="bg1"/>
                </a:solidFill>
                <a:latin typeface="+mj-lt"/>
              </a:rPr>
              <a:t>(9% of budget)</a:t>
            </a:r>
            <a:endParaRPr kumimoji="0" lang="en-GB" sz="1100" b="1" i="0" u="none" strike="noStrike" cap="none" normalizeH="0" baseline="0" dirty="0" smtClean="0">
              <a:ln>
                <a:noFill/>
              </a:ln>
              <a:solidFill>
                <a:schemeClr val="bg1"/>
              </a:solidFill>
              <a:effectLst/>
              <a:latin typeface="+mj-lt"/>
            </a:endParaRPr>
          </a:p>
        </p:txBody>
      </p:sp>
      <p:sp>
        <p:nvSpPr>
          <p:cNvPr id="6" name="Rounded Rectangle 5"/>
          <p:cNvSpPr/>
          <p:nvPr/>
        </p:nvSpPr>
        <p:spPr bwMode="auto">
          <a:xfrm>
            <a:off x="195242" y="4734634"/>
            <a:ext cx="2592288" cy="936104"/>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Article 5 </a:t>
            </a:r>
            <a:r>
              <a:rPr kumimoji="0" lang="en-GB" sz="1600" b="1" i="0" u="none" strike="noStrike" cap="none" normalizeH="0" baseline="0" dirty="0" err="1" smtClean="0">
                <a:ln>
                  <a:noFill/>
                </a:ln>
                <a:solidFill>
                  <a:schemeClr val="bg1"/>
                </a:solidFill>
                <a:effectLst/>
                <a:latin typeface="+mj-lt"/>
              </a:rPr>
              <a:t>IcSP</a:t>
            </a:r>
            <a:r>
              <a:rPr kumimoji="0" lang="en-GB" sz="1600" b="1" i="0" u="none" strike="noStrike" cap="none" normalizeH="0" baseline="0" dirty="0" smtClean="0">
                <a:ln>
                  <a:noFill/>
                </a:ln>
                <a:solidFill>
                  <a:schemeClr val="bg1"/>
                </a:solidFill>
                <a:effectLst/>
                <a:latin typeface="+mj-lt"/>
              </a:rPr>
              <a:t> Regulation</a:t>
            </a:r>
          </a:p>
          <a:p>
            <a:pPr marL="0" marR="0" indent="0" algn="ctr" defTabSz="914400" rtl="0" eaLnBrk="0" fontAlgn="base" latinLnBrk="0" hangingPunct="0">
              <a:spcBef>
                <a:spcPct val="0"/>
              </a:spcBef>
              <a:spcAft>
                <a:spcPct val="0"/>
              </a:spcAft>
              <a:buClrTx/>
              <a:buSzTx/>
              <a:buFontTx/>
              <a:buNone/>
              <a:tabLst/>
            </a:pPr>
            <a:r>
              <a:rPr kumimoji="0" lang="en-GB" sz="1100" b="1" i="0" u="none" strike="noStrike" cap="none" normalizeH="0" baseline="0" dirty="0" smtClean="0">
                <a:ln>
                  <a:noFill/>
                </a:ln>
                <a:solidFill>
                  <a:schemeClr val="bg1"/>
                </a:solidFill>
                <a:effectLst/>
                <a:latin typeface="+mj-lt"/>
              </a:rPr>
              <a:t>(up to </a:t>
            </a:r>
            <a:r>
              <a:rPr kumimoji="0" lang="en-GB" sz="1100" b="1" i="0" u="none" strike="noStrike" cap="none" normalizeH="0" dirty="0" smtClean="0">
                <a:ln>
                  <a:noFill/>
                </a:ln>
                <a:solidFill>
                  <a:schemeClr val="bg1"/>
                </a:solidFill>
                <a:effectLst/>
                <a:latin typeface="+mj-lt"/>
              </a:rPr>
              <a:t>21% of budget)</a:t>
            </a:r>
            <a:endParaRPr kumimoji="0" lang="en-GB" sz="1100" b="1" i="0" u="none" strike="noStrike" cap="none" normalizeH="0" baseline="0" dirty="0" smtClean="0">
              <a:ln>
                <a:noFill/>
              </a:ln>
              <a:solidFill>
                <a:schemeClr val="bg1"/>
              </a:solidFill>
              <a:effectLst/>
              <a:latin typeface="+mj-lt"/>
            </a:endParaRPr>
          </a:p>
        </p:txBody>
      </p:sp>
      <p:sp>
        <p:nvSpPr>
          <p:cNvPr id="8" name="Rounded Rectangle 7"/>
          <p:cNvSpPr/>
          <p:nvPr/>
        </p:nvSpPr>
        <p:spPr bwMode="auto">
          <a:xfrm>
            <a:off x="2809480" y="1598475"/>
            <a:ext cx="4931916" cy="72008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1600" b="1" i="0" dirty="0" smtClean="0">
                <a:latin typeface="+mj-lt"/>
              </a:rPr>
              <a:t>Assistance in response to situations of crisis or emerging crisis to prevent conflicts</a:t>
            </a:r>
            <a:endParaRPr kumimoji="0" lang="en-GB" sz="1600" b="1" i="0" u="none" strike="noStrike" cap="none" normalizeH="0" baseline="0" dirty="0" smtClean="0">
              <a:ln>
                <a:noFill/>
              </a:ln>
              <a:solidFill>
                <a:schemeClr val="tx1"/>
              </a:solidFill>
              <a:effectLst/>
              <a:latin typeface="+mj-lt"/>
            </a:endParaRPr>
          </a:p>
        </p:txBody>
      </p:sp>
      <p:sp>
        <p:nvSpPr>
          <p:cNvPr id="9" name="Rounded Rectangle 8"/>
          <p:cNvSpPr/>
          <p:nvPr/>
        </p:nvSpPr>
        <p:spPr bwMode="auto">
          <a:xfrm>
            <a:off x="2797079" y="3053020"/>
            <a:ext cx="4944316" cy="731437"/>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1600" b="1" i="0" dirty="0" smtClean="0">
                <a:latin typeface="+mj-lt"/>
              </a:rPr>
              <a:t>Assistance for conflict prevention, peace building and crisis preparedness</a:t>
            </a:r>
            <a:endParaRPr kumimoji="0" lang="en-GB" sz="1600" b="1" i="0" u="none" strike="noStrike" cap="none" normalizeH="0" baseline="0" dirty="0" smtClean="0">
              <a:ln>
                <a:noFill/>
              </a:ln>
              <a:solidFill>
                <a:schemeClr val="tx1"/>
              </a:solidFill>
              <a:effectLst/>
              <a:latin typeface="+mj-lt"/>
            </a:endParaRPr>
          </a:p>
        </p:txBody>
      </p:sp>
      <p:sp>
        <p:nvSpPr>
          <p:cNvPr id="10" name="Rounded Rectangle 9"/>
          <p:cNvSpPr/>
          <p:nvPr/>
        </p:nvSpPr>
        <p:spPr bwMode="auto">
          <a:xfrm>
            <a:off x="2786387" y="4077072"/>
            <a:ext cx="4939382" cy="225122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rPr>
              <a:t>Assistance</a:t>
            </a:r>
            <a:r>
              <a:rPr kumimoji="0" lang="en-GB" sz="1600" b="1" i="0" u="none" strike="noStrike" cap="none" normalizeH="0" dirty="0" smtClean="0">
                <a:ln>
                  <a:noFill/>
                </a:ln>
                <a:solidFill>
                  <a:schemeClr val="tx1"/>
                </a:solidFill>
                <a:effectLst/>
                <a:latin typeface="+mj-lt"/>
              </a:rPr>
              <a:t> in addressing global and trans-regional threats and emerging crisis: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200" b="1" i="0" dirty="0" smtClean="0">
                <a:latin typeface="+mj-lt"/>
              </a:rPr>
              <a:t>Threats to law and order, to security and safety of individuals, to critical infrastructure and to public health</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200" b="1" i="0" dirty="0" smtClean="0">
                <a:latin typeface="+mj-lt"/>
              </a:rPr>
              <a:t>Mitigation of and preparedness against risks, whether of an intentional, accidental or natural origin, related to CBRN (</a:t>
            </a:r>
            <a:r>
              <a:rPr lang="en-GB" sz="1000" b="1" dirty="0" smtClean="0">
                <a:latin typeface="+mj-lt"/>
              </a:rPr>
              <a:t>chemical, biological, radiological and nuclear</a:t>
            </a:r>
            <a:r>
              <a:rPr lang="en-GB" sz="1200" b="1" i="0" dirty="0" smtClean="0">
                <a:latin typeface="+mj-lt"/>
              </a:rPr>
              <a:t>) materials or agents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200" b="1" i="0" u="none" strike="noStrike" cap="none" normalizeH="0" dirty="0" smtClean="0">
              <a:ln>
                <a:noFill/>
              </a:ln>
              <a:solidFill>
                <a:schemeClr val="tx1"/>
              </a:solidFill>
              <a:effectLst/>
              <a:latin typeface="+mj-lt"/>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600" b="1" i="0" u="none" strike="noStrike" cap="none" normalizeH="0" baseline="0" dirty="0" smtClean="0">
              <a:ln>
                <a:noFill/>
              </a:ln>
              <a:solidFill>
                <a:schemeClr val="tx1"/>
              </a:solidFill>
              <a:effectLst/>
              <a:latin typeface="+mj-lt"/>
            </a:endParaRPr>
          </a:p>
        </p:txBody>
      </p:sp>
      <p:sp>
        <p:nvSpPr>
          <p:cNvPr id="12" name="Rounded Rectangle 11"/>
          <p:cNvSpPr/>
          <p:nvPr/>
        </p:nvSpPr>
        <p:spPr bwMode="auto">
          <a:xfrm>
            <a:off x="4429026" y="2174539"/>
            <a:ext cx="3312369" cy="288032"/>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solidFill>
                <a:effectLst/>
                <a:latin typeface="+mj-lt"/>
              </a:rPr>
              <a:t>"Exceptional</a:t>
            </a:r>
            <a:r>
              <a:rPr kumimoji="0" lang="en-GB" sz="1200" b="0" i="0" u="none" strike="noStrike" cap="none" normalizeH="0" dirty="0" smtClean="0">
                <a:ln>
                  <a:noFill/>
                </a:ln>
                <a:solidFill>
                  <a:schemeClr val="bg2"/>
                </a:solidFill>
                <a:effectLst/>
                <a:latin typeface="+mj-lt"/>
              </a:rPr>
              <a:t> Assistance Measures" </a:t>
            </a:r>
            <a:r>
              <a:rPr kumimoji="0" lang="en-GB" sz="1000" b="0" i="0" u="none" strike="noStrike" cap="none" normalizeH="0" dirty="0" smtClean="0">
                <a:ln>
                  <a:noFill/>
                </a:ln>
                <a:solidFill>
                  <a:schemeClr val="bg2"/>
                </a:solidFill>
                <a:effectLst/>
                <a:latin typeface="+mj-lt"/>
              </a:rPr>
              <a:t>(EAM)</a:t>
            </a:r>
            <a:endParaRPr kumimoji="0" lang="en-GB" sz="1000" b="0" i="0" u="none" strike="noStrike" cap="none" normalizeH="0" baseline="0" dirty="0" smtClean="0">
              <a:ln>
                <a:noFill/>
              </a:ln>
              <a:solidFill>
                <a:schemeClr val="bg2"/>
              </a:solidFill>
              <a:effectLst/>
              <a:latin typeface="+mj-lt"/>
            </a:endParaRPr>
          </a:p>
        </p:txBody>
      </p:sp>
      <p:sp>
        <p:nvSpPr>
          <p:cNvPr id="13" name="Rounded Rectangle 12"/>
          <p:cNvSpPr/>
          <p:nvPr/>
        </p:nvSpPr>
        <p:spPr bwMode="auto">
          <a:xfrm>
            <a:off x="4429026" y="2509824"/>
            <a:ext cx="3313413" cy="288032"/>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bg2"/>
                </a:solidFill>
                <a:effectLst/>
                <a:latin typeface="+mj-lt"/>
              </a:rPr>
              <a:t>"Interim</a:t>
            </a:r>
            <a:r>
              <a:rPr kumimoji="0" lang="en-GB" sz="1200" i="0" u="none" strike="noStrike" cap="none" normalizeH="0" dirty="0" smtClean="0">
                <a:ln>
                  <a:noFill/>
                </a:ln>
                <a:solidFill>
                  <a:schemeClr val="bg2"/>
                </a:solidFill>
                <a:effectLst/>
                <a:latin typeface="+mj-lt"/>
              </a:rPr>
              <a:t> Response Programmes" </a:t>
            </a:r>
            <a:r>
              <a:rPr kumimoji="0" lang="en-GB" sz="1000" i="0" u="none" strike="noStrike" cap="none" normalizeH="0" dirty="0" smtClean="0">
                <a:ln>
                  <a:noFill/>
                </a:ln>
                <a:solidFill>
                  <a:schemeClr val="bg2"/>
                </a:solidFill>
                <a:effectLst/>
                <a:latin typeface="+mj-lt"/>
              </a:rPr>
              <a:t>(IRP)</a:t>
            </a:r>
            <a:endParaRPr kumimoji="0" lang="en-GB" sz="1000" i="0" u="none" strike="noStrike" cap="none" normalizeH="0" baseline="0" dirty="0" smtClean="0">
              <a:ln>
                <a:noFill/>
              </a:ln>
              <a:solidFill>
                <a:schemeClr val="bg2"/>
              </a:solidFill>
              <a:effectLst/>
              <a:latin typeface="+mj-lt"/>
            </a:endParaRPr>
          </a:p>
        </p:txBody>
      </p:sp>
      <p:sp>
        <p:nvSpPr>
          <p:cNvPr id="14" name="Rounded Rectangle 13"/>
          <p:cNvSpPr/>
          <p:nvPr/>
        </p:nvSpPr>
        <p:spPr bwMode="auto">
          <a:xfrm rot="16200000">
            <a:off x="6762825" y="4039751"/>
            <a:ext cx="3275279" cy="1301818"/>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spcBef>
                <a:spcPct val="0"/>
              </a:spcBef>
              <a:spcAft>
                <a:spcPct val="0"/>
              </a:spcAft>
              <a:buClrTx/>
              <a:buSzTx/>
              <a:buFont typeface="Arial" panose="020B0604020202020204" pitchFamily="34" charset="0"/>
              <a:buChar char="•"/>
              <a:tabLst/>
            </a:pPr>
            <a:r>
              <a:rPr kumimoji="0" lang="en-GB" sz="1200" b="0" i="0" u="none" strike="noStrike" cap="none" normalizeH="0" baseline="0" dirty="0" smtClean="0">
                <a:ln>
                  <a:noFill/>
                </a:ln>
                <a:solidFill>
                  <a:schemeClr val="bg1"/>
                </a:solidFill>
                <a:effectLst/>
                <a:latin typeface="+mj-lt"/>
              </a:rPr>
              <a:t>EP Strategic Dialogue</a:t>
            </a:r>
          </a:p>
          <a:p>
            <a:pPr marL="285750" marR="0" indent="-285750" defTabSz="914400" rtl="0" eaLnBrk="0" fontAlgn="base" latinLnBrk="0" hangingPunct="0">
              <a:spcBef>
                <a:spcPct val="0"/>
              </a:spcBef>
              <a:spcAft>
                <a:spcPct val="0"/>
              </a:spcAft>
              <a:buClrTx/>
              <a:buSzTx/>
              <a:buFont typeface="Arial" panose="020B0604020202020204" pitchFamily="34" charset="0"/>
              <a:buChar char="•"/>
              <a:tabLst/>
            </a:pPr>
            <a:r>
              <a:rPr lang="en-GB" sz="1200" i="0" dirty="0" smtClean="0">
                <a:solidFill>
                  <a:schemeClr val="bg1"/>
                </a:solidFill>
                <a:latin typeface="+mj-lt"/>
              </a:rPr>
              <a:t>Strategy Papers/Multi-annual indicative Programme (</a:t>
            </a:r>
            <a:r>
              <a:rPr lang="en-GB" sz="1200" i="0" dirty="0" err="1" smtClean="0">
                <a:solidFill>
                  <a:schemeClr val="bg1"/>
                </a:solidFill>
                <a:latin typeface="+mj-lt"/>
              </a:rPr>
              <a:t>MiPs</a:t>
            </a:r>
            <a:r>
              <a:rPr lang="en-GB" sz="1200" i="0" dirty="0" smtClean="0">
                <a:solidFill>
                  <a:schemeClr val="bg1"/>
                </a:solidFill>
                <a:latin typeface="+mj-lt"/>
              </a:rPr>
              <a:t>)</a:t>
            </a:r>
            <a:endParaRPr lang="en-GB" sz="1200" i="0" dirty="0">
              <a:solidFill>
                <a:schemeClr val="bg1"/>
              </a:solidFill>
              <a:latin typeface="+mj-lt"/>
            </a:endParaRPr>
          </a:p>
          <a:p>
            <a:pPr marL="285750" marR="0" indent="-285750" defTabSz="914400" rtl="0" eaLnBrk="0" fontAlgn="base" latinLnBrk="0" hangingPunct="0">
              <a:spcBef>
                <a:spcPct val="0"/>
              </a:spcBef>
              <a:spcAft>
                <a:spcPct val="0"/>
              </a:spcAft>
              <a:buClrTx/>
              <a:buSzTx/>
              <a:buFont typeface="Arial" panose="020B0604020202020204" pitchFamily="34" charset="0"/>
              <a:buChar char="•"/>
              <a:tabLst/>
            </a:pPr>
            <a:r>
              <a:rPr kumimoji="0" lang="en-GB" sz="1200" b="0" i="0" u="none" strike="noStrike" cap="none" normalizeH="0" baseline="0" dirty="0" smtClean="0">
                <a:ln>
                  <a:noFill/>
                </a:ln>
                <a:solidFill>
                  <a:schemeClr val="bg1"/>
                </a:solidFill>
                <a:effectLst/>
                <a:latin typeface="+mj-lt"/>
              </a:rPr>
              <a:t>Annual Action Programmes (AAP)</a:t>
            </a:r>
          </a:p>
        </p:txBody>
      </p:sp>
    </p:spTree>
    <p:extLst>
      <p:ext uri="{BB962C8B-B14F-4D97-AF65-F5344CB8AC3E}">
        <p14:creationId xmlns:p14="http://schemas.microsoft.com/office/powerpoint/2010/main" val="45375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200" y="-99392"/>
            <a:ext cx="8229600" cy="792088"/>
          </a:xfrm>
        </p:spPr>
        <p:txBody>
          <a:bodyPr/>
          <a:lstStyle/>
          <a:p>
            <a:pPr algn="l">
              <a:lnSpc>
                <a:spcPct val="150000"/>
              </a:lnSpc>
            </a:pPr>
            <a:r>
              <a:rPr lang="en-GB" sz="1600" b="1" dirty="0" smtClean="0">
                <a:solidFill>
                  <a:schemeClr val="tx2"/>
                </a:solidFill>
              </a:rPr>
              <a:t>Exceptional Assistance </a:t>
            </a:r>
            <a:r>
              <a:rPr lang="en-GB" sz="1600" b="1" dirty="0">
                <a:solidFill>
                  <a:schemeClr val="tx2"/>
                </a:solidFill>
              </a:rPr>
              <a:t>M</a:t>
            </a:r>
            <a:r>
              <a:rPr lang="en-GB" sz="1600" b="1" dirty="0" smtClean="0">
                <a:solidFill>
                  <a:schemeClr val="tx2"/>
                </a:solidFill>
              </a:rPr>
              <a:t>easures </a:t>
            </a:r>
            <a:br>
              <a:rPr lang="en-GB" sz="1600" b="1" dirty="0" smtClean="0">
                <a:solidFill>
                  <a:schemeClr val="tx2"/>
                </a:solidFill>
              </a:rPr>
            </a:br>
            <a:r>
              <a:rPr lang="en-GB" sz="1600" b="1" dirty="0" smtClean="0">
                <a:solidFill>
                  <a:schemeClr val="tx2"/>
                </a:solidFill>
              </a:rPr>
              <a:t>and </a:t>
            </a:r>
            <a:br>
              <a:rPr lang="en-GB" sz="1600" b="1" dirty="0" smtClean="0">
                <a:solidFill>
                  <a:schemeClr val="tx2"/>
                </a:solidFill>
              </a:rPr>
            </a:br>
            <a:r>
              <a:rPr lang="en-GB" sz="1600" b="1" dirty="0" smtClean="0">
                <a:solidFill>
                  <a:schemeClr val="tx2"/>
                </a:solidFill>
              </a:rPr>
              <a:t>Interim Response Programmes</a:t>
            </a:r>
            <a:endParaRPr lang="en-GB" sz="1600" b="1" dirty="0">
              <a:solidFill>
                <a:schemeClr val="tx2"/>
              </a:solidFill>
            </a:endParaRPr>
          </a:p>
        </p:txBody>
      </p:sp>
      <p:sp>
        <p:nvSpPr>
          <p:cNvPr id="8" name="Rounded Rectangle 7"/>
          <p:cNvSpPr/>
          <p:nvPr/>
        </p:nvSpPr>
        <p:spPr bwMode="auto">
          <a:xfrm>
            <a:off x="107504" y="1992368"/>
            <a:ext cx="2534621" cy="792088"/>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i="0" dirty="0" smtClean="0">
                <a:solidFill>
                  <a:schemeClr val="tx2"/>
                </a:solidFill>
                <a:latin typeface="+mj-lt"/>
              </a:rPr>
              <a:t>EAM</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2"/>
                </a:solidFill>
                <a:effectLst/>
                <a:latin typeface="+mj-lt"/>
              </a:rPr>
              <a:t>18</a:t>
            </a:r>
            <a:r>
              <a:rPr kumimoji="0" lang="en-GB" sz="1200" b="1" i="0" u="none" strike="noStrike" cap="none" normalizeH="0" dirty="0" smtClean="0">
                <a:ln>
                  <a:noFill/>
                </a:ln>
                <a:solidFill>
                  <a:schemeClr val="tx2"/>
                </a:solidFill>
                <a:effectLst/>
                <a:latin typeface="+mj-lt"/>
              </a:rPr>
              <a:t> months</a:t>
            </a:r>
            <a:endParaRPr kumimoji="0" lang="en-GB" sz="1200" b="1" i="0" u="none" strike="noStrike" cap="none" normalizeH="0" baseline="0" dirty="0" smtClean="0">
              <a:ln>
                <a:noFill/>
              </a:ln>
              <a:solidFill>
                <a:schemeClr val="tx2"/>
              </a:solidFill>
              <a:effectLst/>
              <a:latin typeface="+mj-lt"/>
            </a:endParaRPr>
          </a:p>
        </p:txBody>
      </p:sp>
      <p:sp>
        <p:nvSpPr>
          <p:cNvPr id="10" name="Rounded Rectangle 9"/>
          <p:cNvSpPr/>
          <p:nvPr/>
        </p:nvSpPr>
        <p:spPr bwMode="auto">
          <a:xfrm>
            <a:off x="2642125" y="2845951"/>
            <a:ext cx="1560341" cy="792088"/>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2"/>
                </a:solidFill>
                <a:effectLst/>
                <a:latin typeface="+mj-lt"/>
              </a:rPr>
              <a:t>1</a:t>
            </a:r>
            <a:r>
              <a:rPr kumimoji="0" lang="en-GB" sz="1200" b="0" i="0" u="none" strike="noStrike" cap="none" normalizeH="0" baseline="30000" dirty="0" smtClean="0">
                <a:ln>
                  <a:noFill/>
                </a:ln>
                <a:solidFill>
                  <a:schemeClr val="tx2"/>
                </a:solidFill>
                <a:effectLst/>
                <a:latin typeface="+mj-lt"/>
              </a:rPr>
              <a:t>st</a:t>
            </a:r>
            <a:r>
              <a:rPr kumimoji="0" lang="en-GB" sz="1600" b="0" i="0" u="none" strike="noStrike" cap="none" normalizeH="0" baseline="0" dirty="0" smtClean="0">
                <a:ln>
                  <a:noFill/>
                </a:ln>
                <a:solidFill>
                  <a:schemeClr val="tx2"/>
                </a:solidFill>
                <a:effectLst/>
                <a:latin typeface="+mj-lt"/>
              </a:rPr>
              <a:t> Extension</a:t>
            </a:r>
          </a:p>
          <a:p>
            <a:pPr marL="0" marR="0" indent="0" algn="ctr" defTabSz="914400" rtl="0" eaLnBrk="0" fontAlgn="base" latinLnBrk="0" hangingPunct="0">
              <a:lnSpc>
                <a:spcPct val="100000"/>
              </a:lnSpc>
              <a:spcBef>
                <a:spcPct val="0"/>
              </a:spcBef>
              <a:spcAft>
                <a:spcPct val="0"/>
              </a:spcAft>
              <a:buClrTx/>
              <a:buSzTx/>
              <a:buFontTx/>
              <a:buNone/>
              <a:tabLst/>
            </a:pPr>
            <a:r>
              <a:rPr lang="en-GB" sz="1200" i="0" dirty="0" smtClean="0">
                <a:solidFill>
                  <a:schemeClr val="tx2"/>
                </a:solidFill>
                <a:latin typeface="+mj-lt"/>
              </a:rPr>
              <a:t>6 months (no cost increase)</a:t>
            </a:r>
            <a:endParaRPr kumimoji="0" lang="en-GB" sz="1200" b="0" i="0" u="none" strike="noStrike" cap="none" normalizeH="0" baseline="0" dirty="0" smtClean="0">
              <a:ln>
                <a:noFill/>
              </a:ln>
              <a:solidFill>
                <a:schemeClr val="tx2"/>
              </a:solidFill>
              <a:effectLst/>
              <a:latin typeface="+mj-lt"/>
            </a:endParaRPr>
          </a:p>
        </p:txBody>
      </p:sp>
      <p:sp>
        <p:nvSpPr>
          <p:cNvPr id="12" name="Rounded Rectangle 11"/>
          <p:cNvSpPr/>
          <p:nvPr/>
        </p:nvSpPr>
        <p:spPr bwMode="auto">
          <a:xfrm>
            <a:off x="4202466" y="3638039"/>
            <a:ext cx="1568991" cy="792088"/>
          </a:xfrm>
          <a:prstGeom prst="roundRect">
            <a:avLst/>
          </a:prstGeom>
          <a:solidFill>
            <a:srgbClr val="00B050"/>
          </a:solid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2"/>
                </a:solidFill>
                <a:effectLst/>
                <a:latin typeface="+mj-lt"/>
              </a:rPr>
              <a:t>2</a:t>
            </a:r>
            <a:r>
              <a:rPr kumimoji="0" lang="en-GB" sz="1200" i="0" u="none" strike="noStrike" cap="none" normalizeH="0" baseline="30000" dirty="0" smtClean="0">
                <a:ln>
                  <a:noFill/>
                </a:ln>
                <a:solidFill>
                  <a:schemeClr val="tx2"/>
                </a:solidFill>
                <a:effectLst/>
                <a:latin typeface="+mj-lt"/>
              </a:rPr>
              <a:t>nd</a:t>
            </a:r>
            <a:r>
              <a:rPr kumimoji="0" lang="en-GB" sz="1600" i="0" u="none" strike="noStrike" cap="none" normalizeH="0" baseline="0" dirty="0" smtClean="0">
                <a:ln>
                  <a:noFill/>
                </a:ln>
                <a:solidFill>
                  <a:schemeClr val="tx2"/>
                </a:solidFill>
                <a:effectLst/>
                <a:latin typeface="+mj-lt"/>
              </a:rPr>
              <a:t> Extension</a:t>
            </a:r>
            <a:r>
              <a:rPr kumimoji="0" lang="en-GB" sz="1800" i="0" u="none" strike="noStrike" cap="none" normalizeH="0" dirty="0" smtClean="0">
                <a:ln>
                  <a:noFill/>
                </a:ln>
                <a:solidFill>
                  <a:schemeClr val="tx2"/>
                </a:solidFill>
                <a:effectLst/>
                <a:latin typeface="+mj-lt"/>
              </a:rPr>
              <a:t> </a:t>
            </a:r>
          </a:p>
          <a:p>
            <a:pPr marL="0" marR="0" indent="0" algn="ctr" defTabSz="914400" rtl="0" eaLnBrk="0" fontAlgn="base" latinLnBrk="0" hangingPunct="0">
              <a:lnSpc>
                <a:spcPct val="100000"/>
              </a:lnSpc>
              <a:spcBef>
                <a:spcPct val="0"/>
              </a:spcBef>
              <a:spcAft>
                <a:spcPct val="0"/>
              </a:spcAft>
              <a:buClrTx/>
              <a:buSzTx/>
              <a:buFontTx/>
              <a:buNone/>
              <a:tabLst/>
            </a:pPr>
            <a:r>
              <a:rPr lang="en-GB" sz="1200" i="0" dirty="0" smtClean="0">
                <a:solidFill>
                  <a:schemeClr val="tx2"/>
                </a:solidFill>
                <a:latin typeface="+mj-lt"/>
              </a:rPr>
              <a:t>6</a:t>
            </a:r>
            <a:r>
              <a:rPr lang="en-GB" sz="1400" i="0" dirty="0" smtClean="0">
                <a:solidFill>
                  <a:schemeClr val="tx2"/>
                </a:solidFill>
                <a:latin typeface="+mj-lt"/>
              </a:rPr>
              <a:t> </a:t>
            </a:r>
            <a:r>
              <a:rPr lang="en-GB" sz="1200" i="0" dirty="0" smtClean="0">
                <a:solidFill>
                  <a:schemeClr val="tx2"/>
                </a:solidFill>
                <a:latin typeface="+mj-lt"/>
              </a:rPr>
              <a:t>months (no cost increase)</a:t>
            </a:r>
            <a:endParaRPr kumimoji="0" lang="en-GB" sz="1200" i="0" u="none" strike="noStrike" cap="none" normalizeH="0" baseline="0" dirty="0" smtClean="0">
              <a:ln>
                <a:noFill/>
              </a:ln>
              <a:solidFill>
                <a:schemeClr val="tx2"/>
              </a:solidFill>
              <a:effectLst/>
              <a:latin typeface="+mj-lt"/>
            </a:endParaRPr>
          </a:p>
        </p:txBody>
      </p:sp>
      <p:sp>
        <p:nvSpPr>
          <p:cNvPr id="14" name="Rounded Rectangle 13"/>
          <p:cNvSpPr/>
          <p:nvPr/>
        </p:nvSpPr>
        <p:spPr bwMode="auto">
          <a:xfrm>
            <a:off x="2642126" y="4447888"/>
            <a:ext cx="4586809" cy="792088"/>
          </a:xfrm>
          <a:prstGeom prst="roundRect">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2"/>
                </a:solidFill>
                <a:effectLst/>
                <a:latin typeface="+mj-lt"/>
              </a:rPr>
              <a:t>EAM</a:t>
            </a:r>
          </a:p>
          <a:p>
            <a:pPr marL="0" marR="0" indent="0" algn="ctr" defTabSz="914400" rtl="0" eaLnBrk="0" fontAlgn="base" latinLnBrk="0" hangingPunct="0">
              <a:lnSpc>
                <a:spcPct val="100000"/>
              </a:lnSpc>
              <a:spcBef>
                <a:spcPct val="0"/>
              </a:spcBef>
              <a:spcAft>
                <a:spcPct val="0"/>
              </a:spcAft>
              <a:buClrTx/>
              <a:buSzTx/>
              <a:buFontTx/>
              <a:buNone/>
              <a:tabLst/>
            </a:pPr>
            <a:r>
              <a:rPr lang="en-GB" sz="1200" b="1" i="0" dirty="0" smtClean="0">
                <a:solidFill>
                  <a:schemeClr val="tx2"/>
                </a:solidFill>
                <a:latin typeface="+mj-lt"/>
              </a:rPr>
              <a:t>18 months</a:t>
            </a:r>
            <a:endParaRPr kumimoji="0" lang="en-GB" sz="1200" b="1" i="0" u="none" strike="noStrike" cap="none" normalizeH="0" baseline="0" dirty="0" smtClean="0">
              <a:ln>
                <a:noFill/>
              </a:ln>
              <a:solidFill>
                <a:schemeClr val="tx2"/>
              </a:solidFill>
              <a:effectLst/>
              <a:latin typeface="+mj-lt"/>
            </a:endParaRPr>
          </a:p>
        </p:txBody>
      </p:sp>
      <p:sp>
        <p:nvSpPr>
          <p:cNvPr id="16" name="Rounded Rectangle 15"/>
          <p:cNvSpPr/>
          <p:nvPr/>
        </p:nvSpPr>
        <p:spPr bwMode="auto">
          <a:xfrm>
            <a:off x="4216895" y="5239976"/>
            <a:ext cx="3016207" cy="792088"/>
          </a:xfrm>
          <a:prstGeom prst="roundRect">
            <a:avLst/>
          </a:prstGeom>
          <a:solidFill>
            <a:srgbClr val="00B0F0"/>
          </a:solid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200" i="0" dirty="0" smtClean="0">
              <a:solidFill>
                <a:schemeClr val="tx2"/>
              </a:solidFill>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lang="en-GB" sz="1200" b="1" i="0" dirty="0" smtClean="0">
                <a:solidFill>
                  <a:schemeClr val="tx2"/>
                </a:solidFill>
                <a:latin typeface="+mj-lt"/>
              </a:rPr>
              <a:t>12 months</a:t>
            </a:r>
            <a:endParaRPr kumimoji="0" lang="en-GB" sz="1200" b="1" i="0" u="none" strike="noStrike" cap="none" normalizeH="0" baseline="0" dirty="0" smtClean="0">
              <a:ln>
                <a:noFill/>
              </a:ln>
              <a:solidFill>
                <a:schemeClr val="tx2"/>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mj-lt"/>
            </a:endParaRPr>
          </a:p>
        </p:txBody>
      </p:sp>
      <p:sp>
        <p:nvSpPr>
          <p:cNvPr id="17" name="Rounded Rectangle 16"/>
          <p:cNvSpPr/>
          <p:nvPr/>
        </p:nvSpPr>
        <p:spPr bwMode="auto">
          <a:xfrm>
            <a:off x="5789687" y="6008229"/>
            <a:ext cx="1439248" cy="823823"/>
          </a:xfrm>
          <a:prstGeom prst="roundRect">
            <a:avLst/>
          </a:prstGeom>
          <a:solidFill>
            <a:srgbClr val="00B050"/>
          </a:solid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200" i="0" dirty="0" smtClean="0">
              <a:solidFill>
                <a:schemeClr val="tx2"/>
              </a:solidFill>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lang="en-GB" sz="1200" b="1" i="0" dirty="0" smtClean="0">
                <a:solidFill>
                  <a:schemeClr val="tx2"/>
                </a:solidFill>
                <a:latin typeface="+mj-lt"/>
              </a:rPr>
              <a:t>6 months</a:t>
            </a:r>
            <a:endParaRPr kumimoji="0" lang="en-GB" sz="1200" b="1" i="0" u="none" strike="noStrike" cap="none" normalizeH="0" baseline="0" dirty="0" smtClean="0">
              <a:ln>
                <a:noFill/>
              </a:ln>
              <a:solidFill>
                <a:schemeClr val="tx2"/>
              </a:solidFill>
              <a:effectLst/>
              <a:latin typeface="+mj-lt"/>
            </a:endParaRPr>
          </a:p>
        </p:txBody>
      </p:sp>
      <p:sp>
        <p:nvSpPr>
          <p:cNvPr id="2064" name="Rounded Rectangle 2063"/>
          <p:cNvSpPr/>
          <p:nvPr/>
        </p:nvSpPr>
        <p:spPr bwMode="auto">
          <a:xfrm>
            <a:off x="7884368" y="3241995"/>
            <a:ext cx="1106274" cy="3201980"/>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1800" b="1" i="0" dirty="0">
              <a:solidFill>
                <a:schemeClr val="tx2"/>
              </a:solidFill>
              <a:latin typeface="+mj-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2"/>
                </a:solidFill>
                <a:effectLst/>
                <a:latin typeface="+mj-lt"/>
              </a:rPr>
              <a:t>IRP</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mj-lt"/>
            </a:endParaRPr>
          </a:p>
        </p:txBody>
      </p:sp>
      <p:sp>
        <p:nvSpPr>
          <p:cNvPr id="4" name="Right Arrow 3"/>
          <p:cNvSpPr/>
          <p:nvPr/>
        </p:nvSpPr>
        <p:spPr bwMode="auto">
          <a:xfrm>
            <a:off x="107504" y="1775726"/>
            <a:ext cx="8808002" cy="288032"/>
          </a:xfrm>
          <a:prstGeom prst="rightArrow">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5" name="4-Point Star 4"/>
          <p:cNvSpPr/>
          <p:nvPr/>
        </p:nvSpPr>
        <p:spPr bwMode="auto">
          <a:xfrm>
            <a:off x="2500438" y="1833791"/>
            <a:ext cx="283375" cy="231907"/>
          </a:xfrm>
          <a:prstGeom prst="star4">
            <a:avLst>
              <a:gd name="adj" fmla="val 110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34" name="4-Point Star 33"/>
          <p:cNvSpPr/>
          <p:nvPr/>
        </p:nvSpPr>
        <p:spPr bwMode="auto">
          <a:xfrm>
            <a:off x="4060780" y="1833791"/>
            <a:ext cx="283375" cy="231907"/>
          </a:xfrm>
          <a:prstGeom prst="star4">
            <a:avLst>
              <a:gd name="adj" fmla="val 110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35" name="4-Point Star 34"/>
          <p:cNvSpPr/>
          <p:nvPr/>
        </p:nvSpPr>
        <p:spPr bwMode="auto">
          <a:xfrm>
            <a:off x="5614609" y="1833790"/>
            <a:ext cx="283375" cy="231907"/>
          </a:xfrm>
          <a:prstGeom prst="star4">
            <a:avLst>
              <a:gd name="adj" fmla="val 110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36" name="4-Point Star 35"/>
          <p:cNvSpPr/>
          <p:nvPr/>
        </p:nvSpPr>
        <p:spPr bwMode="auto">
          <a:xfrm>
            <a:off x="7026752" y="1833790"/>
            <a:ext cx="283375" cy="231907"/>
          </a:xfrm>
          <a:prstGeom prst="star4">
            <a:avLst>
              <a:gd name="adj" fmla="val 110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6" name="TextBox 5"/>
          <p:cNvSpPr txBox="1"/>
          <p:nvPr/>
        </p:nvSpPr>
        <p:spPr>
          <a:xfrm>
            <a:off x="2138069" y="1556792"/>
            <a:ext cx="1008112" cy="276999"/>
          </a:xfrm>
          <a:prstGeom prst="rect">
            <a:avLst/>
          </a:prstGeom>
          <a:noFill/>
        </p:spPr>
        <p:txBody>
          <a:bodyPr wrap="square" rtlCol="0">
            <a:spAutoFit/>
          </a:bodyPr>
          <a:lstStyle/>
          <a:p>
            <a:pPr algn="ctr"/>
            <a:r>
              <a:rPr lang="en-GB" sz="1200" i="0" dirty="0" smtClean="0">
                <a:latin typeface="+mj-lt"/>
              </a:rPr>
              <a:t>18 months</a:t>
            </a:r>
            <a:endParaRPr lang="en-GB" sz="1200" i="0" dirty="0">
              <a:latin typeface="+mj-lt"/>
            </a:endParaRPr>
          </a:p>
        </p:txBody>
      </p:sp>
      <p:sp>
        <p:nvSpPr>
          <p:cNvPr id="18" name="TextBox 17"/>
          <p:cNvSpPr txBox="1"/>
          <p:nvPr/>
        </p:nvSpPr>
        <p:spPr>
          <a:xfrm>
            <a:off x="3549596" y="1556792"/>
            <a:ext cx="1305741" cy="276999"/>
          </a:xfrm>
          <a:prstGeom prst="rect">
            <a:avLst/>
          </a:prstGeom>
          <a:noFill/>
        </p:spPr>
        <p:txBody>
          <a:bodyPr wrap="square" rtlCol="0">
            <a:spAutoFit/>
          </a:bodyPr>
          <a:lstStyle/>
          <a:p>
            <a:pPr algn="ctr"/>
            <a:r>
              <a:rPr lang="en-GB" sz="1200" i="0" dirty="0" smtClean="0">
                <a:latin typeface="+mj-lt"/>
              </a:rPr>
              <a:t>24 months</a:t>
            </a:r>
            <a:endParaRPr lang="en-GB" sz="1200" i="0" dirty="0">
              <a:latin typeface="+mj-lt"/>
            </a:endParaRPr>
          </a:p>
        </p:txBody>
      </p:sp>
      <p:sp>
        <p:nvSpPr>
          <p:cNvPr id="28" name="TextBox 27"/>
          <p:cNvSpPr txBox="1"/>
          <p:nvPr/>
        </p:nvSpPr>
        <p:spPr>
          <a:xfrm>
            <a:off x="5051379" y="1556792"/>
            <a:ext cx="1440160" cy="276999"/>
          </a:xfrm>
          <a:prstGeom prst="rect">
            <a:avLst/>
          </a:prstGeom>
          <a:noFill/>
        </p:spPr>
        <p:txBody>
          <a:bodyPr wrap="square" rtlCol="0">
            <a:spAutoFit/>
          </a:bodyPr>
          <a:lstStyle/>
          <a:p>
            <a:pPr algn="ctr"/>
            <a:r>
              <a:rPr lang="en-GB" sz="1200" i="0" dirty="0" smtClean="0">
                <a:latin typeface="+mj-lt"/>
              </a:rPr>
              <a:t>30 months</a:t>
            </a:r>
            <a:endParaRPr lang="en-GB" sz="1200" i="0" dirty="0">
              <a:latin typeface="+mj-lt"/>
            </a:endParaRPr>
          </a:p>
        </p:txBody>
      </p:sp>
      <p:sp>
        <p:nvSpPr>
          <p:cNvPr id="29" name="TextBox 28"/>
          <p:cNvSpPr txBox="1"/>
          <p:nvPr/>
        </p:nvSpPr>
        <p:spPr>
          <a:xfrm>
            <a:off x="6304343" y="1556792"/>
            <a:ext cx="1728192" cy="276999"/>
          </a:xfrm>
          <a:prstGeom prst="rect">
            <a:avLst/>
          </a:prstGeom>
          <a:noFill/>
        </p:spPr>
        <p:txBody>
          <a:bodyPr wrap="square" rtlCol="0">
            <a:spAutoFit/>
          </a:bodyPr>
          <a:lstStyle/>
          <a:p>
            <a:pPr algn="ctr"/>
            <a:r>
              <a:rPr lang="en-GB" sz="1200" i="0" dirty="0" smtClean="0">
                <a:solidFill>
                  <a:srgbClr val="FF0000"/>
                </a:solidFill>
                <a:latin typeface="+mj-lt"/>
              </a:rPr>
              <a:t>MAX 36 months</a:t>
            </a:r>
            <a:endParaRPr lang="en-GB" sz="1200" i="0" dirty="0">
              <a:solidFill>
                <a:srgbClr val="FF0000"/>
              </a:solidFill>
              <a:latin typeface="+mj-lt"/>
            </a:endParaRPr>
          </a:p>
        </p:txBody>
      </p:sp>
      <p:cxnSp>
        <p:nvCxnSpPr>
          <p:cNvPr id="2063" name="Elbow Connector 2062"/>
          <p:cNvCxnSpPr>
            <a:stCxn id="8" idx="2"/>
            <a:endCxn id="14" idx="1"/>
          </p:cNvCxnSpPr>
          <p:nvPr/>
        </p:nvCxnSpPr>
        <p:spPr bwMode="auto">
          <a:xfrm rot="16200000" flipH="1">
            <a:off x="978732" y="3180538"/>
            <a:ext cx="2059476" cy="1267311"/>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Elbow Connector 2068"/>
          <p:cNvCxnSpPr>
            <a:stCxn id="10" idx="2"/>
            <a:endCxn id="12" idx="1"/>
          </p:cNvCxnSpPr>
          <p:nvPr/>
        </p:nvCxnSpPr>
        <p:spPr bwMode="auto">
          <a:xfrm rot="16200000" flipH="1">
            <a:off x="3614359" y="3445976"/>
            <a:ext cx="396044" cy="78017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5399170" y="2616898"/>
            <a:ext cx="1432645" cy="892552"/>
          </a:xfrm>
          <a:prstGeom prst="rect">
            <a:avLst/>
          </a:prstGeom>
          <a:noFill/>
        </p:spPr>
        <p:txBody>
          <a:bodyPr wrap="square" rtlCol="0">
            <a:spAutoFit/>
          </a:bodyPr>
          <a:lstStyle/>
          <a:p>
            <a:pPr algn="ctr"/>
            <a:r>
              <a:rPr lang="en-GB" sz="1000" dirty="0" smtClean="0">
                <a:latin typeface="+mj-lt"/>
              </a:rPr>
              <a:t>"in the event of objective and unforeseen obstacles to implementation</a:t>
            </a:r>
            <a:r>
              <a:rPr lang="en-GB" sz="1200" dirty="0" smtClean="0">
                <a:latin typeface="+mj-lt"/>
              </a:rPr>
              <a:t>"</a:t>
            </a:r>
            <a:endParaRPr lang="en-GB" sz="1200" dirty="0">
              <a:latin typeface="+mj-lt"/>
            </a:endParaRPr>
          </a:p>
        </p:txBody>
      </p:sp>
      <p:cxnSp>
        <p:nvCxnSpPr>
          <p:cNvPr id="43" name="Straight Arrow Connector 42"/>
          <p:cNvCxnSpPr>
            <a:stCxn id="14" idx="3"/>
            <a:endCxn id="2064" idx="1"/>
          </p:cNvCxnSpPr>
          <p:nvPr/>
        </p:nvCxnSpPr>
        <p:spPr bwMode="auto">
          <a:xfrm flipV="1">
            <a:off x="7228935" y="4842985"/>
            <a:ext cx="655433" cy="947"/>
          </a:xfrm>
          <a:prstGeom prst="straightConnector1">
            <a:avLst/>
          </a:prstGeom>
          <a:solidFill>
            <a:schemeClr val="accent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a:off x="2642126" y="2449910"/>
            <a:ext cx="4526313"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0" name="Straight Connector 2079"/>
          <p:cNvCxnSpPr/>
          <p:nvPr/>
        </p:nvCxnSpPr>
        <p:spPr bwMode="auto">
          <a:xfrm>
            <a:off x="7168439" y="2449910"/>
            <a:ext cx="0" cy="158417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 name="Straight Arrow Connector 2084"/>
          <p:cNvCxnSpPr/>
          <p:nvPr/>
        </p:nvCxnSpPr>
        <p:spPr bwMode="auto">
          <a:xfrm>
            <a:off x="7168439" y="4034083"/>
            <a:ext cx="715929" cy="1"/>
          </a:xfrm>
          <a:prstGeom prst="straightConnector1">
            <a:avLst/>
          </a:prstGeom>
          <a:solidFill>
            <a:schemeClr val="accent1"/>
          </a:solidFill>
          <a:ln w="952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3422295" y="5527912"/>
            <a:ext cx="780170" cy="246221"/>
          </a:xfrm>
          <a:prstGeom prst="rect">
            <a:avLst/>
          </a:prstGeom>
          <a:noFill/>
        </p:spPr>
        <p:txBody>
          <a:bodyPr wrap="square" rtlCol="0">
            <a:spAutoFit/>
          </a:bodyPr>
          <a:lstStyle/>
          <a:p>
            <a:pPr algn="ctr"/>
            <a:r>
              <a:rPr lang="en-GB" sz="1000" b="1" i="0" dirty="0" smtClean="0">
                <a:latin typeface="+mj-lt"/>
              </a:rPr>
              <a:t>or</a:t>
            </a:r>
            <a:endParaRPr lang="en-GB" sz="1000" b="1" i="0" dirty="0">
              <a:latin typeface="+mj-lt"/>
            </a:endParaRPr>
          </a:p>
        </p:txBody>
      </p:sp>
      <p:sp>
        <p:nvSpPr>
          <p:cNvPr id="31" name="TextBox 30"/>
          <p:cNvSpPr txBox="1"/>
          <p:nvPr/>
        </p:nvSpPr>
        <p:spPr>
          <a:xfrm>
            <a:off x="4976126" y="6347209"/>
            <a:ext cx="780170" cy="246221"/>
          </a:xfrm>
          <a:prstGeom prst="rect">
            <a:avLst/>
          </a:prstGeom>
          <a:noFill/>
        </p:spPr>
        <p:txBody>
          <a:bodyPr wrap="square" rtlCol="0">
            <a:spAutoFit/>
          </a:bodyPr>
          <a:lstStyle/>
          <a:p>
            <a:pPr algn="ctr"/>
            <a:r>
              <a:rPr lang="en-GB" sz="1000" b="1" i="0" dirty="0" smtClean="0">
                <a:latin typeface="+mj-lt"/>
              </a:rPr>
              <a:t>or</a:t>
            </a:r>
            <a:endParaRPr lang="en-GB" sz="1000" b="1" i="0" dirty="0">
              <a:latin typeface="+mj-lt"/>
            </a:endParaRPr>
          </a:p>
        </p:txBody>
      </p:sp>
      <p:sp>
        <p:nvSpPr>
          <p:cNvPr id="7" name="Rectangle 6"/>
          <p:cNvSpPr/>
          <p:nvPr/>
        </p:nvSpPr>
        <p:spPr bwMode="auto">
          <a:xfrm>
            <a:off x="107504" y="1268760"/>
            <a:ext cx="7060935" cy="288032"/>
          </a:xfrm>
          <a:prstGeom prst="rect">
            <a:avLst/>
          </a:prstGeom>
          <a:solidFill>
            <a:schemeClr val="accent1">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latin typeface="+mj-lt"/>
              </a:rPr>
              <a:t>No </a:t>
            </a:r>
            <a:r>
              <a:rPr lang="en-GB" sz="1200" i="0" dirty="0" err="1">
                <a:latin typeface="+mj-lt"/>
              </a:rPr>
              <a:t>C</a:t>
            </a:r>
            <a:r>
              <a:rPr kumimoji="0" lang="en-GB" sz="1200" i="0" u="none" strike="noStrike" cap="none" normalizeH="0" baseline="0" dirty="0" err="1" smtClean="0">
                <a:ln>
                  <a:noFill/>
                </a:ln>
                <a:solidFill>
                  <a:schemeClr val="tx1"/>
                </a:solidFill>
                <a:effectLst/>
                <a:latin typeface="+mj-lt"/>
              </a:rPr>
              <a:t>omitology</a:t>
            </a:r>
            <a:endParaRPr kumimoji="0" lang="en-GB" sz="1200" i="0" u="none" strike="noStrike" cap="none" normalizeH="0" baseline="0" dirty="0" smtClean="0">
              <a:ln>
                <a:noFill/>
              </a:ln>
              <a:solidFill>
                <a:schemeClr val="tx1"/>
              </a:solidFill>
              <a:effectLst/>
              <a:latin typeface="+mj-lt"/>
            </a:endParaRPr>
          </a:p>
        </p:txBody>
      </p:sp>
      <p:sp>
        <p:nvSpPr>
          <p:cNvPr id="9" name="Rectangle 8"/>
          <p:cNvSpPr/>
          <p:nvPr/>
        </p:nvSpPr>
        <p:spPr bwMode="auto">
          <a:xfrm>
            <a:off x="7884368" y="1268761"/>
            <a:ext cx="1106274" cy="288032"/>
          </a:xfrm>
          <a:prstGeom prst="rect">
            <a:avLst/>
          </a:prstGeom>
          <a:solidFill>
            <a:schemeClr val="accent1">
              <a:lumMod val="20000"/>
              <a:lumOff val="8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1200" i="0" dirty="0" err="1">
                <a:latin typeface="+mj-lt"/>
              </a:rPr>
              <a:t>C</a:t>
            </a:r>
            <a:r>
              <a:rPr kumimoji="0" lang="en-GB" sz="1200" b="0" i="0" u="none" strike="noStrike" cap="none" normalizeH="0" baseline="0" dirty="0" err="1" smtClean="0">
                <a:ln>
                  <a:noFill/>
                </a:ln>
                <a:solidFill>
                  <a:schemeClr val="tx1"/>
                </a:solidFill>
                <a:effectLst/>
                <a:latin typeface="+mj-lt"/>
              </a:rPr>
              <a:t>omitology</a:t>
            </a:r>
            <a:endParaRPr kumimoji="0" lang="en-GB" sz="1200" b="0" i="0" u="none" strike="noStrike" cap="none" normalizeH="0" baseline="0" dirty="0" smtClean="0">
              <a:ln>
                <a:noFill/>
              </a:ln>
              <a:solidFill>
                <a:schemeClr val="tx1"/>
              </a:solidFill>
              <a:effectLst/>
              <a:latin typeface="+mj-lt"/>
            </a:endParaRPr>
          </a:p>
        </p:txBody>
      </p:sp>
      <p:cxnSp>
        <p:nvCxnSpPr>
          <p:cNvPr id="26" name="Elbow Connector 25"/>
          <p:cNvCxnSpPr>
            <a:stCxn id="8" idx="2"/>
            <a:endCxn id="10" idx="1"/>
          </p:cNvCxnSpPr>
          <p:nvPr/>
        </p:nvCxnSpPr>
        <p:spPr bwMode="auto">
          <a:xfrm rot="16200000" flipH="1">
            <a:off x="1779701" y="2379570"/>
            <a:ext cx="457539" cy="126731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41" idx="1"/>
            <a:endCxn id="10" idx="3"/>
          </p:cNvCxnSpPr>
          <p:nvPr/>
        </p:nvCxnSpPr>
        <p:spPr bwMode="auto">
          <a:xfrm flipH="1">
            <a:off x="4202466" y="3063174"/>
            <a:ext cx="1196704" cy="17882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 name="Oval 2052"/>
          <p:cNvSpPr/>
          <p:nvPr/>
        </p:nvSpPr>
        <p:spPr bwMode="auto">
          <a:xfrm>
            <a:off x="5399170" y="2464526"/>
            <a:ext cx="1465603" cy="1197295"/>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cxnSp>
        <p:nvCxnSpPr>
          <p:cNvPr id="2056" name="Straight Arrow Connector 2055"/>
          <p:cNvCxnSpPr>
            <a:stCxn id="2053" idx="2"/>
            <a:endCxn id="12" idx="0"/>
          </p:cNvCxnSpPr>
          <p:nvPr/>
        </p:nvCxnSpPr>
        <p:spPr bwMode="auto">
          <a:xfrm flipH="1">
            <a:off x="4986962" y="3063174"/>
            <a:ext cx="412208" cy="57486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604352" y="5537695"/>
            <a:ext cx="1540926" cy="553998"/>
          </a:xfrm>
          <a:prstGeom prst="rect">
            <a:avLst/>
          </a:prstGeom>
          <a:noFill/>
        </p:spPr>
        <p:txBody>
          <a:bodyPr wrap="square" rtlCol="0">
            <a:spAutoFit/>
          </a:bodyPr>
          <a:lstStyle/>
          <a:p>
            <a:r>
              <a:rPr lang="en-GB" sz="1000" dirty="0" smtClean="0">
                <a:latin typeface="+mj-lt"/>
              </a:rPr>
              <a:t>"in case of protracted crisis and conflict"</a:t>
            </a:r>
            <a:endParaRPr lang="en-GB" sz="1000" dirty="0">
              <a:latin typeface="+mj-lt"/>
            </a:endParaRPr>
          </a:p>
        </p:txBody>
      </p:sp>
      <p:sp>
        <p:nvSpPr>
          <p:cNvPr id="13" name="Oval 12"/>
          <p:cNvSpPr/>
          <p:nvPr/>
        </p:nvSpPr>
        <p:spPr bwMode="auto">
          <a:xfrm>
            <a:off x="381195" y="5301208"/>
            <a:ext cx="1742533" cy="967235"/>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cxnSp>
        <p:nvCxnSpPr>
          <p:cNvPr id="19" name="Straight Arrow Connector 18"/>
          <p:cNvCxnSpPr>
            <a:stCxn id="13" idx="7"/>
          </p:cNvCxnSpPr>
          <p:nvPr/>
        </p:nvCxnSpPr>
        <p:spPr bwMode="auto">
          <a:xfrm flipV="1">
            <a:off x="1868540" y="5118403"/>
            <a:ext cx="759245" cy="32445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ight Arrow 20"/>
          <p:cNvSpPr/>
          <p:nvPr/>
        </p:nvSpPr>
        <p:spPr bwMode="auto">
          <a:xfrm>
            <a:off x="107504" y="2112994"/>
            <a:ext cx="662413" cy="550836"/>
          </a:xfrm>
          <a:prstGeom prst="rightArrow">
            <a:avLst/>
          </a:prstGeom>
          <a:solidFill>
            <a:schemeClr val="accent5">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2"/>
                </a:solidFill>
                <a:effectLst/>
                <a:latin typeface="+mj-lt"/>
              </a:rPr>
              <a:t>1</a:t>
            </a:r>
            <a:r>
              <a:rPr kumimoji="0" lang="en-GB" sz="1200" b="1" i="0" u="none" strike="noStrike" cap="none" normalizeH="0" baseline="30000" dirty="0" smtClean="0">
                <a:ln>
                  <a:noFill/>
                </a:ln>
                <a:solidFill>
                  <a:schemeClr val="tx2"/>
                </a:solidFill>
                <a:effectLst/>
                <a:latin typeface="+mj-lt"/>
              </a:rPr>
              <a:t>st</a:t>
            </a:r>
            <a:r>
              <a:rPr kumimoji="0" lang="en-GB" sz="1200" b="1" i="0" u="none" strike="noStrike" cap="none" normalizeH="0" baseline="0" dirty="0" smtClean="0">
                <a:ln>
                  <a:noFill/>
                </a:ln>
                <a:solidFill>
                  <a:schemeClr val="tx1"/>
                </a:solidFill>
                <a:effectLst/>
                <a:latin typeface="+mj-lt"/>
              </a:rPr>
              <a:t> </a:t>
            </a:r>
          </a:p>
        </p:txBody>
      </p:sp>
      <p:sp>
        <p:nvSpPr>
          <p:cNvPr id="44" name="Right Arrow 43"/>
          <p:cNvSpPr/>
          <p:nvPr/>
        </p:nvSpPr>
        <p:spPr bwMode="auto">
          <a:xfrm>
            <a:off x="2640518" y="4567567"/>
            <a:ext cx="662413" cy="550836"/>
          </a:xfrm>
          <a:prstGeom prst="rightArrow">
            <a:avLst/>
          </a:prstGeom>
          <a:solidFill>
            <a:schemeClr val="accent5">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2"/>
                </a:solidFill>
                <a:effectLst/>
                <a:latin typeface="+mj-lt"/>
              </a:rPr>
              <a:t>2</a:t>
            </a:r>
            <a:r>
              <a:rPr kumimoji="0" lang="en-GB" sz="1200" b="1" i="0" u="none" strike="noStrike" cap="none" normalizeH="0" baseline="30000" dirty="0" smtClean="0">
                <a:ln>
                  <a:noFill/>
                </a:ln>
                <a:solidFill>
                  <a:schemeClr val="tx2"/>
                </a:solidFill>
                <a:effectLst/>
                <a:latin typeface="+mj-lt"/>
              </a:rPr>
              <a:t>nd</a:t>
            </a:r>
            <a:r>
              <a:rPr kumimoji="0" lang="en-GB" sz="1200" b="1" i="0" u="none" strike="noStrike" cap="none" normalizeH="0" baseline="0" dirty="0" smtClean="0">
                <a:ln>
                  <a:noFill/>
                </a:ln>
                <a:solidFill>
                  <a:schemeClr val="tx2"/>
                </a:solidFill>
                <a:effectLst/>
                <a:latin typeface="+mj-lt"/>
              </a:rPr>
              <a:t> </a:t>
            </a:r>
            <a:r>
              <a:rPr kumimoji="0" lang="en-GB" sz="1200" b="1" i="0" u="none" strike="noStrike" cap="none" normalizeH="0" baseline="0" dirty="0" smtClean="0">
                <a:ln>
                  <a:noFill/>
                </a:ln>
                <a:solidFill>
                  <a:schemeClr val="tx1"/>
                </a:solidFill>
                <a:effectLst/>
                <a:latin typeface="+mj-lt"/>
              </a:rPr>
              <a:t> </a:t>
            </a:r>
          </a:p>
        </p:txBody>
      </p:sp>
      <p:sp>
        <p:nvSpPr>
          <p:cNvPr id="25" name="Rectangle 24"/>
          <p:cNvSpPr/>
          <p:nvPr/>
        </p:nvSpPr>
        <p:spPr bwMode="auto">
          <a:xfrm>
            <a:off x="107504" y="6572091"/>
            <a:ext cx="331207" cy="123111"/>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27" name="TextBox 26"/>
          <p:cNvSpPr txBox="1"/>
          <p:nvPr/>
        </p:nvSpPr>
        <p:spPr>
          <a:xfrm>
            <a:off x="366703" y="6525924"/>
            <a:ext cx="2311464" cy="215444"/>
          </a:xfrm>
          <a:prstGeom prst="rect">
            <a:avLst/>
          </a:prstGeom>
          <a:noFill/>
        </p:spPr>
        <p:txBody>
          <a:bodyPr wrap="square" rtlCol="0">
            <a:spAutoFit/>
          </a:bodyPr>
          <a:lstStyle/>
          <a:p>
            <a:r>
              <a:rPr lang="en-GB" sz="800" i="0" dirty="0" smtClean="0">
                <a:latin typeface="+mj-lt"/>
              </a:rPr>
              <a:t>= </a:t>
            </a:r>
            <a:r>
              <a:rPr lang="en-GB" sz="800" i="0" u="sng" dirty="0" smtClean="0">
                <a:latin typeface="+mj-lt"/>
              </a:rPr>
              <a:t>New Features of </a:t>
            </a:r>
            <a:r>
              <a:rPr lang="en-GB" sz="800" i="0" u="sng" dirty="0" err="1" smtClean="0">
                <a:latin typeface="+mj-lt"/>
              </a:rPr>
              <a:t>IcSP</a:t>
            </a:r>
            <a:r>
              <a:rPr lang="en-GB" sz="800" i="0" u="sng" dirty="0" smtClean="0">
                <a:latin typeface="+mj-lt"/>
              </a:rPr>
              <a:t> Reg.</a:t>
            </a:r>
            <a:endParaRPr lang="en-GB" sz="800" i="0" u="sng" dirty="0">
              <a:latin typeface="+mj-lt"/>
            </a:endParaRPr>
          </a:p>
        </p:txBody>
      </p:sp>
    </p:spTree>
    <p:extLst>
      <p:ext uri="{BB962C8B-B14F-4D97-AF65-F5344CB8AC3E}">
        <p14:creationId xmlns:p14="http://schemas.microsoft.com/office/powerpoint/2010/main" val="2973539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65" y="188640"/>
            <a:ext cx="8229600" cy="548680"/>
          </a:xfrm>
        </p:spPr>
        <p:txBody>
          <a:bodyPr/>
          <a:lstStyle/>
          <a:p>
            <a:pPr algn="l">
              <a:lnSpc>
                <a:spcPct val="150000"/>
              </a:lnSpc>
            </a:pPr>
            <a:r>
              <a:rPr lang="en-GB" sz="1800" b="1" dirty="0" err="1" smtClean="0">
                <a:solidFill>
                  <a:schemeClr val="bg1"/>
                </a:solidFill>
              </a:rPr>
              <a:t>IcSP</a:t>
            </a:r>
            <a:r>
              <a:rPr lang="en-GB" sz="1800" b="1" dirty="0" smtClean="0">
                <a:solidFill>
                  <a:schemeClr val="bg1"/>
                </a:solidFill>
              </a:rPr>
              <a:t> reporting mechanisms</a:t>
            </a:r>
            <a:r>
              <a:rPr lang="en-GB" sz="1600" b="1" dirty="0" smtClean="0">
                <a:solidFill>
                  <a:schemeClr val="bg1"/>
                </a:solidFill>
              </a:rPr>
              <a:t/>
            </a:r>
            <a:br>
              <a:rPr lang="en-GB" sz="1600" b="1" dirty="0" smtClean="0">
                <a:solidFill>
                  <a:schemeClr val="bg1"/>
                </a:solidFill>
              </a:rPr>
            </a:br>
            <a:endParaRPr lang="en-GB" sz="1600" b="1" dirty="0">
              <a:solidFill>
                <a:schemeClr val="bg1"/>
              </a:solidFill>
            </a:endParaRPr>
          </a:p>
        </p:txBody>
      </p:sp>
      <p:sp>
        <p:nvSpPr>
          <p:cNvPr id="5" name="Rounded Rectangle 4"/>
          <p:cNvSpPr/>
          <p:nvPr/>
        </p:nvSpPr>
        <p:spPr bwMode="auto">
          <a:xfrm>
            <a:off x="1259632" y="1268760"/>
            <a:ext cx="7488831" cy="860326"/>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PSC Note</a:t>
            </a:r>
          </a:p>
          <a:p>
            <a:pPr marL="0" marR="0" indent="0" defTabSz="914400" rtl="0" eaLnBrk="0" fontAlgn="base" latinLnBrk="0" hangingPunct="0">
              <a:lnSpc>
                <a:spcPct val="100000"/>
              </a:lnSpc>
              <a:spcBef>
                <a:spcPct val="0"/>
              </a:spcBef>
              <a:spcAft>
                <a:spcPct val="0"/>
              </a:spcAft>
              <a:buClrTx/>
              <a:buSzTx/>
              <a:buFontTx/>
              <a:buNone/>
              <a:tabLst/>
            </a:pPr>
            <a:endParaRPr lang="en-GB" sz="1400" i="0" dirty="0" smtClean="0">
              <a:solidFill>
                <a:schemeClr val="bg1"/>
              </a:solidFill>
              <a:latin typeface="+mj-lt"/>
            </a:endParaRPr>
          </a:p>
          <a:p>
            <a:pPr marL="0" marR="0" indent="0" defTabSz="914400" rtl="0" eaLnBrk="0" fontAlgn="base" latinLnBrk="0" hangingPunct="0">
              <a:lnSpc>
                <a:spcPct val="100000"/>
              </a:lnSpc>
              <a:spcBef>
                <a:spcPct val="0"/>
              </a:spcBef>
              <a:spcAft>
                <a:spcPct val="0"/>
              </a:spcAft>
              <a:buClrTx/>
              <a:buSzTx/>
              <a:buFontTx/>
              <a:buNone/>
              <a:tabLst/>
            </a:pPr>
            <a:r>
              <a:rPr lang="en-GB" sz="1400" i="0" dirty="0" smtClean="0">
                <a:solidFill>
                  <a:schemeClr val="bg1"/>
                </a:solidFill>
                <a:latin typeface="+mj-lt"/>
              </a:rPr>
              <a:t>Article 7(4) </a:t>
            </a:r>
            <a:r>
              <a:rPr lang="en-GB" sz="1400" i="0" dirty="0" err="1" smtClean="0">
                <a:solidFill>
                  <a:schemeClr val="bg1"/>
                </a:solidFill>
                <a:latin typeface="+mj-lt"/>
              </a:rPr>
              <a:t>IcSP</a:t>
            </a:r>
            <a:r>
              <a:rPr lang="en-GB" sz="1400" i="0" dirty="0" smtClean="0">
                <a:solidFill>
                  <a:schemeClr val="bg1"/>
                </a:solidFill>
                <a:latin typeface="+mj-lt"/>
              </a:rPr>
              <a:t> Reg.</a:t>
            </a:r>
            <a:endParaRPr kumimoji="0" lang="en-GB" sz="1400" i="0" u="none" strike="noStrike" cap="none" normalizeH="0" baseline="0" dirty="0" smtClean="0">
              <a:ln>
                <a:noFill/>
              </a:ln>
              <a:solidFill>
                <a:schemeClr val="bg1"/>
              </a:solidFill>
              <a:effectLst/>
              <a:latin typeface="+mj-lt"/>
            </a:endParaRPr>
          </a:p>
        </p:txBody>
      </p:sp>
      <p:sp>
        <p:nvSpPr>
          <p:cNvPr id="6" name="Rounded Rectangle 5"/>
          <p:cNvSpPr/>
          <p:nvPr/>
        </p:nvSpPr>
        <p:spPr bwMode="auto">
          <a:xfrm>
            <a:off x="1259633" y="2708920"/>
            <a:ext cx="7488832" cy="864096"/>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Ad-Hoc Note </a:t>
            </a:r>
            <a:r>
              <a:rPr kumimoji="0" lang="en-GB" sz="1400" b="1" i="0" u="none" strike="noStrike" cap="none" normalizeH="0" baseline="0" dirty="0" smtClean="0">
                <a:ln>
                  <a:noFill/>
                </a:ln>
                <a:solidFill>
                  <a:schemeClr val="bg1"/>
                </a:solidFill>
                <a:effectLst/>
                <a:latin typeface="+mj-lt"/>
              </a:rPr>
              <a:t>(report after 3</a:t>
            </a:r>
            <a:r>
              <a:rPr kumimoji="0" lang="en-GB" sz="1400" b="1" i="0" u="none" strike="noStrike" cap="none" normalizeH="0" dirty="0" smtClean="0">
                <a:ln>
                  <a:noFill/>
                </a:ln>
                <a:solidFill>
                  <a:schemeClr val="bg1"/>
                </a:solidFill>
                <a:effectLst/>
                <a:latin typeface="+mj-lt"/>
              </a:rPr>
              <a:t> months)</a:t>
            </a:r>
            <a:endParaRPr kumimoji="0" lang="en-GB" sz="1400" b="1" i="0" u="none" strike="noStrike" cap="none" normalizeH="0" dirty="0" smtClean="0">
              <a:ln>
                <a:noFill/>
              </a:ln>
              <a:solidFill>
                <a:srgbClr val="FF0000"/>
              </a:solidFill>
              <a:effectLst/>
              <a:latin typeface="+mj-lt"/>
            </a:endParaRPr>
          </a:p>
          <a:p>
            <a:pPr marL="0" marR="0" indent="0" defTabSz="914400" rtl="0" eaLnBrk="0" fontAlgn="base" latinLnBrk="0" hangingPunct="0">
              <a:lnSpc>
                <a:spcPct val="100000"/>
              </a:lnSpc>
              <a:spcBef>
                <a:spcPct val="0"/>
              </a:spcBef>
              <a:spcAft>
                <a:spcPct val="0"/>
              </a:spcAft>
              <a:buClrTx/>
              <a:buSzTx/>
              <a:buFontTx/>
              <a:buNone/>
              <a:tabLst/>
            </a:pPr>
            <a:endParaRPr lang="en-GB" sz="1400" i="0" dirty="0" smtClean="0">
              <a:solidFill>
                <a:schemeClr val="bg1"/>
              </a:solidFill>
              <a:latin typeface="+mj-lt"/>
            </a:endParaRPr>
          </a:p>
          <a:p>
            <a:pPr marL="0" marR="0" indent="0" defTabSz="914400" rtl="0" eaLnBrk="0" fontAlgn="base" latinLnBrk="0" hangingPunct="0">
              <a:lnSpc>
                <a:spcPct val="100000"/>
              </a:lnSpc>
              <a:spcBef>
                <a:spcPct val="0"/>
              </a:spcBef>
              <a:spcAft>
                <a:spcPct val="0"/>
              </a:spcAft>
              <a:buClrTx/>
              <a:buSzTx/>
              <a:buFontTx/>
              <a:buNone/>
              <a:tabLst/>
            </a:pPr>
            <a:r>
              <a:rPr lang="en-GB" sz="1400" i="0" dirty="0" smtClean="0">
                <a:solidFill>
                  <a:schemeClr val="bg1"/>
                </a:solidFill>
                <a:latin typeface="+mj-lt"/>
              </a:rPr>
              <a:t>Article  7(5) </a:t>
            </a:r>
            <a:r>
              <a:rPr lang="en-GB" sz="1400" i="0" dirty="0" err="1" smtClean="0">
                <a:solidFill>
                  <a:schemeClr val="bg1"/>
                </a:solidFill>
                <a:latin typeface="+mj-lt"/>
              </a:rPr>
              <a:t>IcSP</a:t>
            </a:r>
            <a:r>
              <a:rPr lang="en-GB" sz="1400" i="0" dirty="0" smtClean="0">
                <a:solidFill>
                  <a:schemeClr val="bg1"/>
                </a:solidFill>
                <a:latin typeface="+mj-lt"/>
              </a:rPr>
              <a:t> Reg.</a:t>
            </a:r>
            <a:endParaRPr kumimoji="0" lang="en-GB" sz="1400" i="0" u="none" strike="noStrike" cap="none" normalizeH="0" dirty="0" smtClean="0">
              <a:ln>
                <a:noFill/>
              </a:ln>
              <a:solidFill>
                <a:schemeClr val="bg1"/>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bg1"/>
              </a:solidFill>
              <a:effectLst/>
              <a:latin typeface="+mj-lt"/>
            </a:endParaRPr>
          </a:p>
        </p:txBody>
      </p:sp>
      <p:sp>
        <p:nvSpPr>
          <p:cNvPr id="7" name="Rounded Rectangle 6"/>
          <p:cNvSpPr/>
          <p:nvPr/>
        </p:nvSpPr>
        <p:spPr bwMode="auto">
          <a:xfrm>
            <a:off x="1282477" y="3861048"/>
            <a:ext cx="7465987" cy="1396752"/>
          </a:xfrm>
          <a:prstGeom prst="round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Duly inform EP "</a:t>
            </a:r>
            <a:r>
              <a:rPr kumimoji="0" lang="en-GB" sz="1600" b="1" u="none" strike="noStrike" cap="none" normalizeH="0" baseline="0" dirty="0" smtClean="0">
                <a:ln>
                  <a:noFill/>
                </a:ln>
                <a:solidFill>
                  <a:schemeClr val="bg1"/>
                </a:solidFill>
                <a:effectLst/>
                <a:latin typeface="+mj-lt"/>
              </a:rPr>
              <a:t>in</a:t>
            </a:r>
            <a:r>
              <a:rPr kumimoji="0" lang="en-GB" sz="1600" b="1" u="none" strike="noStrike" cap="none" normalizeH="0" dirty="0" smtClean="0">
                <a:ln>
                  <a:noFill/>
                </a:ln>
                <a:solidFill>
                  <a:schemeClr val="bg1"/>
                </a:solidFill>
                <a:effectLst/>
                <a:latin typeface="+mj-lt"/>
              </a:rPr>
              <a:t> a timely manner</a:t>
            </a:r>
            <a:r>
              <a:rPr kumimoji="0" lang="en-GB" sz="1600" b="1" i="0" u="none" strike="noStrike" cap="none" normalizeH="0" dirty="0" smtClean="0">
                <a:ln>
                  <a:noFill/>
                </a:ln>
                <a:solidFill>
                  <a:schemeClr val="bg1"/>
                </a:solidFill>
                <a:effectLst/>
                <a:latin typeface="+mj-lt"/>
              </a:rPr>
              <a:t>" about planning</a:t>
            </a:r>
            <a:r>
              <a:rPr kumimoji="0" lang="en-GB" sz="1800" b="1" i="0" u="none" strike="noStrike" cap="none" normalizeH="0" dirty="0" smtClean="0">
                <a:ln>
                  <a:noFill/>
                </a:ln>
                <a:solidFill>
                  <a:schemeClr val="bg1"/>
                </a:solidFill>
                <a:effectLst/>
                <a:latin typeface="+mj-lt"/>
              </a:rPr>
              <a:t>, </a:t>
            </a:r>
            <a:r>
              <a:rPr kumimoji="0" lang="en-GB" sz="1600" b="1" i="0" u="none" strike="noStrike" cap="none" normalizeH="0" dirty="0" smtClean="0">
                <a:ln>
                  <a:noFill/>
                </a:ln>
                <a:solidFill>
                  <a:schemeClr val="bg1"/>
                </a:solidFill>
                <a:effectLst/>
                <a:latin typeface="+mj-lt"/>
              </a:rPr>
              <a:t>implementation, substantial changes or extensions</a:t>
            </a:r>
          </a:p>
          <a:p>
            <a:pPr marL="0" marR="0" indent="0" defTabSz="914400" rtl="0" eaLnBrk="0" fontAlgn="base" latinLnBrk="0" hangingPunct="0">
              <a:lnSpc>
                <a:spcPct val="100000"/>
              </a:lnSpc>
              <a:spcBef>
                <a:spcPct val="0"/>
              </a:spcBef>
              <a:spcAft>
                <a:spcPct val="0"/>
              </a:spcAft>
              <a:buClrTx/>
              <a:buSzTx/>
              <a:buFontTx/>
              <a:buNone/>
              <a:tabLst/>
            </a:pPr>
            <a:endParaRPr lang="en-GB" sz="1600" b="1" i="0" dirty="0">
              <a:solidFill>
                <a:schemeClr val="bg1"/>
              </a:solidFill>
              <a:latin typeface="+mj-lt"/>
            </a:endParaRPr>
          </a:p>
          <a:p>
            <a:pPr marL="0" marR="0" indent="0" defTabSz="914400" rtl="0" eaLnBrk="0" fontAlgn="base" latinLnBrk="0" hangingPunct="0">
              <a:lnSpc>
                <a:spcPct val="100000"/>
              </a:lnSpc>
              <a:spcBef>
                <a:spcPct val="0"/>
              </a:spcBef>
              <a:spcAft>
                <a:spcPct val="0"/>
              </a:spcAft>
              <a:buClrTx/>
              <a:buSzTx/>
              <a:buFontTx/>
              <a:buNone/>
              <a:tabLst/>
            </a:pPr>
            <a:r>
              <a:rPr lang="en-GB" sz="1400" i="0" dirty="0" smtClean="0">
                <a:solidFill>
                  <a:schemeClr val="bg1"/>
                </a:solidFill>
                <a:latin typeface="+mj-lt"/>
              </a:rPr>
              <a:t>A</a:t>
            </a:r>
            <a:r>
              <a:rPr kumimoji="0" lang="en-GB" sz="1400" i="0" u="none" strike="noStrike" cap="none" normalizeH="0" dirty="0" smtClean="0">
                <a:ln>
                  <a:noFill/>
                </a:ln>
                <a:solidFill>
                  <a:schemeClr val="bg1"/>
                </a:solidFill>
                <a:effectLst/>
                <a:latin typeface="+mj-lt"/>
              </a:rPr>
              <a:t>rticle 7(7) </a:t>
            </a:r>
            <a:r>
              <a:rPr kumimoji="0" lang="en-GB" sz="1400" i="0" u="none" strike="noStrike" cap="none" normalizeH="0" dirty="0" err="1" smtClean="0">
                <a:ln>
                  <a:noFill/>
                </a:ln>
                <a:solidFill>
                  <a:schemeClr val="bg1"/>
                </a:solidFill>
                <a:effectLst/>
                <a:latin typeface="+mj-lt"/>
              </a:rPr>
              <a:t>IcSP</a:t>
            </a:r>
            <a:r>
              <a:rPr kumimoji="0" lang="en-GB" sz="1400" i="0" u="none" strike="noStrike" cap="none" normalizeH="0" dirty="0" smtClean="0">
                <a:ln>
                  <a:noFill/>
                </a:ln>
                <a:solidFill>
                  <a:schemeClr val="bg1"/>
                </a:solidFill>
                <a:effectLst/>
                <a:latin typeface="+mj-lt"/>
              </a:rPr>
              <a:t> Reg.</a:t>
            </a:r>
            <a:endParaRPr kumimoji="0" lang="en-GB" sz="1400" i="0" u="none" strike="noStrike" cap="none" normalizeH="0" baseline="0" dirty="0" smtClean="0">
              <a:ln>
                <a:noFill/>
              </a:ln>
              <a:solidFill>
                <a:schemeClr val="bg1"/>
              </a:solidFill>
              <a:effectLst/>
              <a:latin typeface="+mj-lt"/>
            </a:endParaRPr>
          </a:p>
        </p:txBody>
      </p:sp>
      <p:sp>
        <p:nvSpPr>
          <p:cNvPr id="8" name="Rounded Rectangle 7"/>
          <p:cNvSpPr/>
          <p:nvPr/>
        </p:nvSpPr>
        <p:spPr bwMode="auto">
          <a:xfrm>
            <a:off x="1282478" y="5589240"/>
            <a:ext cx="7465986" cy="875320"/>
          </a:xfrm>
          <a:prstGeom prst="round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Annual Report</a:t>
            </a:r>
          </a:p>
          <a:p>
            <a:pPr marL="0" marR="0" indent="0" algn="l" defTabSz="914400" rtl="0" eaLnBrk="0" fontAlgn="base" latinLnBrk="0" hangingPunct="0">
              <a:lnSpc>
                <a:spcPct val="100000"/>
              </a:lnSpc>
              <a:spcBef>
                <a:spcPct val="0"/>
              </a:spcBef>
              <a:spcAft>
                <a:spcPct val="0"/>
              </a:spcAft>
              <a:buClrTx/>
              <a:buSzTx/>
              <a:buFontTx/>
              <a:buNone/>
              <a:tabLst/>
            </a:pPr>
            <a:endParaRPr lang="en-GB" sz="1600" b="1" i="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bg1"/>
                </a:solidFill>
                <a:effectLst/>
                <a:latin typeface="+mj-lt"/>
              </a:rPr>
              <a:t>Article</a:t>
            </a:r>
            <a:r>
              <a:rPr kumimoji="0" lang="en-GB" sz="1400" i="0" u="none" strike="noStrike" cap="none" normalizeH="0" dirty="0" smtClean="0">
                <a:ln>
                  <a:noFill/>
                </a:ln>
                <a:solidFill>
                  <a:schemeClr val="bg1"/>
                </a:solidFill>
                <a:effectLst/>
                <a:latin typeface="+mj-lt"/>
              </a:rPr>
              <a:t> 13 Common implementing Reg. (</a:t>
            </a:r>
            <a:r>
              <a:rPr kumimoji="0" lang="en-GB" sz="1400" i="0" u="none" strike="noStrike" cap="none" normalizeH="0" dirty="0" err="1" smtClean="0">
                <a:ln>
                  <a:noFill/>
                </a:ln>
                <a:solidFill>
                  <a:schemeClr val="bg1"/>
                </a:solidFill>
                <a:effectLst/>
                <a:latin typeface="+mj-lt"/>
              </a:rPr>
              <a:t>CiR</a:t>
            </a:r>
            <a:r>
              <a:rPr kumimoji="0" lang="en-GB" sz="1400" i="0" u="none" strike="noStrike" cap="none" normalizeH="0" dirty="0" smtClean="0">
                <a:ln>
                  <a:noFill/>
                </a:ln>
                <a:solidFill>
                  <a:schemeClr val="bg1"/>
                </a:solidFill>
                <a:effectLst/>
                <a:latin typeface="+mj-lt"/>
              </a:rPr>
              <a:t>)</a:t>
            </a:r>
            <a:endParaRPr kumimoji="0" lang="en-GB" sz="1400" i="0" u="none" strike="noStrike" cap="none" normalizeH="0" baseline="0" dirty="0" smtClean="0">
              <a:ln>
                <a:noFill/>
              </a:ln>
              <a:solidFill>
                <a:schemeClr val="bg1"/>
              </a:solidFill>
              <a:effectLst/>
              <a:latin typeface="+mj-lt"/>
            </a:endParaRPr>
          </a:p>
        </p:txBody>
      </p:sp>
      <p:sp>
        <p:nvSpPr>
          <p:cNvPr id="9" name="Round Diagonal Corner Rectangle 8"/>
          <p:cNvSpPr/>
          <p:nvPr/>
        </p:nvSpPr>
        <p:spPr bwMode="auto">
          <a:xfrm>
            <a:off x="4507084" y="1841561"/>
            <a:ext cx="4248472" cy="368635"/>
          </a:xfrm>
          <a:prstGeom prst="round2Diag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400" i="0" dirty="0" smtClean="0">
                <a:latin typeface="+mj-lt"/>
              </a:rPr>
              <a:t>New measures if ≤20 million</a:t>
            </a:r>
            <a:endParaRPr kumimoji="0" lang="en-GB" sz="1400" i="0" u="none" strike="noStrike" cap="none" normalizeH="0" baseline="0" dirty="0" smtClean="0">
              <a:ln>
                <a:noFill/>
              </a:ln>
              <a:solidFill>
                <a:schemeClr val="tx1"/>
              </a:solidFill>
              <a:effectLst/>
              <a:latin typeface="+mj-lt"/>
            </a:endParaRPr>
          </a:p>
        </p:txBody>
      </p:sp>
      <p:sp>
        <p:nvSpPr>
          <p:cNvPr id="10" name="Round Diagonal Corner Rectangle 9"/>
          <p:cNvSpPr/>
          <p:nvPr/>
        </p:nvSpPr>
        <p:spPr bwMode="auto">
          <a:xfrm>
            <a:off x="4499991" y="2232918"/>
            <a:ext cx="4248472" cy="416223"/>
          </a:xfrm>
          <a:prstGeom prst="round2Diag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tx1"/>
                </a:solidFill>
                <a:effectLst/>
                <a:latin typeface="+mj-lt"/>
              </a:rPr>
              <a:t>Ongoing measures</a:t>
            </a:r>
          </a:p>
        </p:txBody>
      </p:sp>
      <p:sp>
        <p:nvSpPr>
          <p:cNvPr id="11" name="TextBox 10"/>
          <p:cNvSpPr txBox="1"/>
          <p:nvPr/>
        </p:nvSpPr>
        <p:spPr>
          <a:xfrm>
            <a:off x="6444209" y="2210196"/>
            <a:ext cx="2088232" cy="461665"/>
          </a:xfrm>
          <a:prstGeom prst="rect">
            <a:avLst/>
          </a:prstGeom>
          <a:noFill/>
          <a:ln>
            <a:noFill/>
          </a:ln>
        </p:spPr>
        <p:txBody>
          <a:bodyPr wrap="square" rtlCol="0">
            <a:spAutoFit/>
          </a:bodyPr>
          <a:lstStyle/>
          <a:p>
            <a:pPr marL="171450" indent="-171450">
              <a:buFont typeface="Arial" panose="020B0604020202020204" pitchFamily="34" charset="0"/>
              <a:buChar char="•"/>
            </a:pPr>
            <a:r>
              <a:rPr lang="en-GB" sz="1200" i="0" dirty="0" smtClean="0">
                <a:latin typeface="+mj-lt"/>
              </a:rPr>
              <a:t>Updates</a:t>
            </a:r>
          </a:p>
          <a:p>
            <a:pPr marL="171450" indent="-171450">
              <a:buFont typeface="Arial" panose="020B0604020202020204" pitchFamily="34" charset="0"/>
              <a:buChar char="•"/>
            </a:pPr>
            <a:r>
              <a:rPr lang="en-GB" sz="1200" i="0" dirty="0" smtClean="0">
                <a:latin typeface="+mj-lt"/>
              </a:rPr>
              <a:t>Substantive changes</a:t>
            </a:r>
            <a:endParaRPr lang="en-GB" sz="1200" i="0" dirty="0">
              <a:latin typeface="+mj-lt"/>
            </a:endParaRPr>
          </a:p>
        </p:txBody>
      </p:sp>
      <p:sp>
        <p:nvSpPr>
          <p:cNvPr id="2" name="Rounded Rectangle 1"/>
          <p:cNvSpPr/>
          <p:nvPr/>
        </p:nvSpPr>
        <p:spPr bwMode="auto">
          <a:xfrm rot="16200000">
            <a:off x="-1412006" y="2860279"/>
            <a:ext cx="3989040" cy="806003"/>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i="0" dirty="0" smtClean="0">
                <a:solidFill>
                  <a:schemeClr val="bg2"/>
                </a:solidFill>
                <a:latin typeface="+mj-lt"/>
              </a:rPr>
              <a:t>ARTICLE 3</a:t>
            </a:r>
            <a:endParaRPr kumimoji="0" lang="en-GB" sz="1600" b="1" i="0" u="none" strike="noStrike" cap="none" normalizeH="0" baseline="0" dirty="0" smtClean="0">
              <a:ln>
                <a:noFill/>
              </a:ln>
              <a:solidFill>
                <a:schemeClr val="bg2"/>
              </a:solidFill>
              <a:effectLst/>
              <a:latin typeface="+mj-lt"/>
            </a:endParaRPr>
          </a:p>
        </p:txBody>
      </p:sp>
      <p:sp>
        <p:nvSpPr>
          <p:cNvPr id="3" name="Rounded Rectangle 2"/>
          <p:cNvSpPr/>
          <p:nvPr/>
        </p:nvSpPr>
        <p:spPr bwMode="auto">
          <a:xfrm rot="16200000">
            <a:off x="-40978" y="5630220"/>
            <a:ext cx="1259632" cy="79336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latin typeface="+mj-lt"/>
              </a:rPr>
              <a:t>All External Action Instruments</a:t>
            </a:r>
          </a:p>
        </p:txBody>
      </p:sp>
    </p:spTree>
    <p:extLst>
      <p:ext uri="{BB962C8B-B14F-4D97-AF65-F5344CB8AC3E}">
        <p14:creationId xmlns:p14="http://schemas.microsoft.com/office/powerpoint/2010/main" val="1322615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99392"/>
            <a:ext cx="8229600" cy="1143000"/>
          </a:xfrm>
          <a:prstGeom prst="rect">
            <a:avLst/>
          </a:prstGeom>
        </p:spPr>
        <p:txBody>
          <a:bodyPr anchor="ctr"/>
          <a:lstStyle>
            <a:lvl1pPr algn="ctr" rtl="0" eaLnBrk="0" fontAlgn="base" hangingPunct="0">
              <a:spcBef>
                <a:spcPct val="0"/>
              </a:spcBef>
              <a:spcAft>
                <a:spcPct val="0"/>
              </a:spcAft>
              <a:defRPr sz="4000">
                <a:solidFill>
                  <a:srgbClr val="000080"/>
                </a:solidFill>
                <a:latin typeface="+mj-lt"/>
                <a:ea typeface="+mj-ea"/>
                <a:cs typeface="+mj-cs"/>
              </a:defRPr>
            </a:lvl1pPr>
            <a:lvl2pPr algn="ctr" rtl="0" eaLnBrk="0" fontAlgn="base" hangingPunct="0">
              <a:spcBef>
                <a:spcPct val="0"/>
              </a:spcBef>
              <a:spcAft>
                <a:spcPct val="0"/>
              </a:spcAft>
              <a:defRPr sz="4000">
                <a:solidFill>
                  <a:srgbClr val="000080"/>
                </a:solidFill>
                <a:latin typeface="Verdana" pitchFamily="34" charset="0"/>
              </a:defRPr>
            </a:lvl2pPr>
            <a:lvl3pPr algn="ctr" rtl="0" eaLnBrk="0" fontAlgn="base" hangingPunct="0">
              <a:spcBef>
                <a:spcPct val="0"/>
              </a:spcBef>
              <a:spcAft>
                <a:spcPct val="0"/>
              </a:spcAft>
              <a:defRPr sz="4000">
                <a:solidFill>
                  <a:srgbClr val="000080"/>
                </a:solidFill>
                <a:latin typeface="Verdana" pitchFamily="34" charset="0"/>
              </a:defRPr>
            </a:lvl3pPr>
            <a:lvl4pPr algn="ctr" rtl="0" eaLnBrk="0" fontAlgn="base" hangingPunct="0">
              <a:spcBef>
                <a:spcPct val="0"/>
              </a:spcBef>
              <a:spcAft>
                <a:spcPct val="0"/>
              </a:spcAft>
              <a:defRPr sz="4000">
                <a:solidFill>
                  <a:srgbClr val="000080"/>
                </a:solidFill>
                <a:latin typeface="Verdana" pitchFamily="34" charset="0"/>
              </a:defRPr>
            </a:lvl4pPr>
            <a:lvl5pPr algn="ctr" rtl="0" eaLnBrk="0" fontAlgn="base" hangingPunct="0">
              <a:spcBef>
                <a:spcPct val="0"/>
              </a:spcBef>
              <a:spcAft>
                <a:spcPct val="0"/>
              </a:spcAft>
              <a:defRPr sz="4000">
                <a:solidFill>
                  <a:srgbClr val="000080"/>
                </a:solidFill>
                <a:latin typeface="Verdana" pitchFamily="34" charset="0"/>
              </a:defRPr>
            </a:lvl5pPr>
            <a:lvl6pPr marL="457200" algn="ctr" rtl="0" fontAlgn="base">
              <a:spcBef>
                <a:spcPct val="0"/>
              </a:spcBef>
              <a:spcAft>
                <a:spcPct val="0"/>
              </a:spcAft>
              <a:defRPr sz="4000">
                <a:solidFill>
                  <a:srgbClr val="000080"/>
                </a:solidFill>
                <a:latin typeface="Verdana" pitchFamily="34" charset="0"/>
              </a:defRPr>
            </a:lvl6pPr>
            <a:lvl7pPr marL="914400" algn="ctr" rtl="0" fontAlgn="base">
              <a:spcBef>
                <a:spcPct val="0"/>
              </a:spcBef>
              <a:spcAft>
                <a:spcPct val="0"/>
              </a:spcAft>
              <a:defRPr sz="4000">
                <a:solidFill>
                  <a:srgbClr val="000080"/>
                </a:solidFill>
                <a:latin typeface="Verdana" pitchFamily="34" charset="0"/>
              </a:defRPr>
            </a:lvl7pPr>
            <a:lvl8pPr marL="1371600" algn="ctr" rtl="0" fontAlgn="base">
              <a:spcBef>
                <a:spcPct val="0"/>
              </a:spcBef>
              <a:spcAft>
                <a:spcPct val="0"/>
              </a:spcAft>
              <a:defRPr sz="4000">
                <a:solidFill>
                  <a:srgbClr val="000080"/>
                </a:solidFill>
                <a:latin typeface="Verdana" pitchFamily="34" charset="0"/>
              </a:defRPr>
            </a:lvl8pPr>
            <a:lvl9pPr marL="1828800" algn="ctr" rtl="0" fontAlgn="base">
              <a:spcBef>
                <a:spcPct val="0"/>
              </a:spcBef>
              <a:spcAft>
                <a:spcPct val="0"/>
              </a:spcAft>
              <a:defRPr sz="4000">
                <a:solidFill>
                  <a:srgbClr val="000080"/>
                </a:solidFill>
                <a:latin typeface="Verdana" pitchFamily="34" charset="0"/>
              </a:defRPr>
            </a:lvl9pPr>
          </a:lstStyle>
          <a:p>
            <a:pPr algn="l"/>
            <a:r>
              <a:rPr lang="en-GB" sz="1800" b="1" i="0" kern="0" dirty="0" smtClean="0">
                <a:solidFill>
                  <a:schemeClr val="bg1"/>
                </a:solidFill>
              </a:rPr>
              <a:t>New features of </a:t>
            </a:r>
            <a:r>
              <a:rPr lang="en-GB" sz="1800" b="1" i="0" kern="0" dirty="0" err="1" smtClean="0">
                <a:solidFill>
                  <a:schemeClr val="bg1"/>
                </a:solidFill>
              </a:rPr>
              <a:t>IcSP</a:t>
            </a:r>
            <a:endParaRPr lang="en-GB" sz="1800" b="1" i="0" kern="0" dirty="0" smtClean="0">
              <a:solidFill>
                <a:schemeClr val="bg1"/>
              </a:solidFill>
            </a:endParaRPr>
          </a:p>
          <a:p>
            <a:pPr algn="l"/>
            <a:r>
              <a:rPr lang="en-GB" sz="1800" b="1" i="0" kern="0" dirty="0" smtClean="0">
                <a:solidFill>
                  <a:schemeClr val="bg1"/>
                </a:solidFill>
              </a:rPr>
              <a:t>General </a:t>
            </a:r>
            <a:endParaRPr lang="en-GB" sz="1800" b="1" i="0" kern="0" dirty="0">
              <a:solidFill>
                <a:schemeClr val="bg1"/>
              </a:solidFill>
            </a:endParaRPr>
          </a:p>
        </p:txBody>
      </p:sp>
      <p:sp>
        <p:nvSpPr>
          <p:cNvPr id="4" name="TextBox 3"/>
          <p:cNvSpPr txBox="1"/>
          <p:nvPr/>
        </p:nvSpPr>
        <p:spPr>
          <a:xfrm>
            <a:off x="1043608" y="1268760"/>
            <a:ext cx="6984776" cy="59093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1400" i="0" dirty="0">
                <a:latin typeface="+mj-lt"/>
              </a:rPr>
              <a:t>Alignment to the Union's external actions policies </a:t>
            </a:r>
            <a:endParaRPr lang="en-GB" sz="1400" i="0" dirty="0" smtClean="0">
              <a:latin typeface="+mj-lt"/>
            </a:endParaRPr>
          </a:p>
          <a:p>
            <a:pPr>
              <a:lnSpc>
                <a:spcPct val="150000"/>
              </a:lnSpc>
            </a:pPr>
            <a:r>
              <a:rPr lang="en-GB" sz="1400" i="0" dirty="0" smtClean="0">
                <a:latin typeface="+mj-lt"/>
              </a:rPr>
              <a:t>      (Article 21, Treaty on European Union)</a:t>
            </a:r>
          </a:p>
          <a:p>
            <a:pPr marL="342900" indent="-342900">
              <a:lnSpc>
                <a:spcPct val="150000"/>
              </a:lnSpc>
              <a:buFont typeface="Arial" panose="020B0604020202020204" pitchFamily="34" charset="0"/>
              <a:buChar char="•"/>
            </a:pPr>
            <a:endParaRPr lang="en-GB" sz="1400" i="0" dirty="0">
              <a:latin typeface="+mj-lt"/>
            </a:endParaRPr>
          </a:p>
          <a:p>
            <a:pPr marL="342900" indent="-342900">
              <a:lnSpc>
                <a:spcPct val="150000"/>
              </a:lnSpc>
              <a:buFont typeface="Arial" panose="020B0604020202020204" pitchFamily="34" charset="0"/>
              <a:buChar char="•"/>
            </a:pPr>
            <a:r>
              <a:rPr lang="en-GB" sz="1400" i="0" dirty="0" smtClean="0">
                <a:latin typeface="+mj-lt"/>
              </a:rPr>
              <a:t>Strengthened </a:t>
            </a:r>
            <a:r>
              <a:rPr lang="en-GB" sz="1400" i="0" dirty="0">
                <a:latin typeface="+mj-lt"/>
              </a:rPr>
              <a:t>involvement of civil society </a:t>
            </a:r>
            <a:r>
              <a:rPr lang="en-GB" sz="1400" i="0" dirty="0" smtClean="0">
                <a:latin typeface="+mj-lt"/>
              </a:rPr>
              <a:t>actors </a:t>
            </a:r>
            <a:r>
              <a:rPr lang="en-GB" sz="1400" b="1" i="0" dirty="0" smtClean="0">
                <a:latin typeface="+mj-lt"/>
              </a:rPr>
              <a:t>(Art.9)</a:t>
            </a:r>
          </a:p>
          <a:p>
            <a:pPr>
              <a:lnSpc>
                <a:spcPct val="150000"/>
              </a:lnSpc>
            </a:pPr>
            <a:endParaRPr lang="en-GB" sz="1400" i="0" dirty="0">
              <a:latin typeface="+mj-lt"/>
            </a:endParaRPr>
          </a:p>
          <a:p>
            <a:pPr marL="342900" indent="-342900">
              <a:lnSpc>
                <a:spcPct val="150000"/>
              </a:lnSpc>
              <a:buFont typeface="Arial" panose="020B0604020202020204" pitchFamily="34" charset="0"/>
              <a:buChar char="•"/>
            </a:pPr>
            <a:r>
              <a:rPr lang="en-GB" sz="1400" i="0" dirty="0">
                <a:latin typeface="+mj-lt"/>
              </a:rPr>
              <a:t>Human rights: ensuring measures on the fight against terrorism and organised crime are implemented in accordance with international law, including international humanitarian law </a:t>
            </a:r>
            <a:r>
              <a:rPr lang="en-GB" sz="1400" b="1" i="0" dirty="0" smtClean="0">
                <a:latin typeface="+mj-lt"/>
              </a:rPr>
              <a:t>(Art</a:t>
            </a:r>
            <a:r>
              <a:rPr lang="en-GB" sz="1400" b="1" i="0" dirty="0">
                <a:latin typeface="+mj-lt"/>
              </a:rPr>
              <a:t>. </a:t>
            </a:r>
            <a:r>
              <a:rPr lang="en-GB" sz="1400" b="1" i="0" dirty="0" smtClean="0">
                <a:latin typeface="+mj-lt"/>
              </a:rPr>
              <a:t>10)</a:t>
            </a:r>
            <a:endParaRPr lang="en-GB" sz="1400" b="1" i="0" dirty="0">
              <a:latin typeface="+mj-lt"/>
            </a:endParaRPr>
          </a:p>
          <a:p>
            <a:pPr marL="342900" indent="-342900">
              <a:lnSpc>
                <a:spcPct val="150000"/>
              </a:lnSpc>
              <a:buFont typeface="Arial" panose="020B0604020202020204" pitchFamily="34" charset="0"/>
              <a:buChar char="•"/>
            </a:pPr>
            <a:endParaRPr lang="en-GB" sz="1400" dirty="0">
              <a:latin typeface="+mj-lt"/>
            </a:endParaRPr>
          </a:p>
          <a:p>
            <a:pPr marL="342900" indent="-342900">
              <a:lnSpc>
                <a:spcPct val="150000"/>
              </a:lnSpc>
              <a:buFont typeface="Arial" panose="020B0604020202020204" pitchFamily="34" charset="0"/>
              <a:buChar char="•"/>
            </a:pPr>
            <a:r>
              <a:rPr lang="en-GB" sz="1400" i="0" dirty="0">
                <a:latin typeface="+mj-lt"/>
              </a:rPr>
              <a:t>C</a:t>
            </a:r>
            <a:r>
              <a:rPr lang="en-GB" sz="1400" i="0" dirty="0" smtClean="0">
                <a:latin typeface="+mj-lt"/>
              </a:rPr>
              <a:t>ross-cutting </a:t>
            </a:r>
            <a:r>
              <a:rPr lang="en-GB" sz="1400" i="0" dirty="0">
                <a:latin typeface="+mj-lt"/>
              </a:rPr>
              <a:t>issues for </a:t>
            </a:r>
            <a:r>
              <a:rPr lang="en-GB" sz="1400" b="1" i="0" dirty="0">
                <a:latin typeface="+mj-lt"/>
              </a:rPr>
              <a:t>Articles 3</a:t>
            </a:r>
            <a:r>
              <a:rPr lang="en-GB" sz="1400" i="0" dirty="0">
                <a:latin typeface="+mj-lt"/>
              </a:rPr>
              <a:t>, </a:t>
            </a:r>
            <a:r>
              <a:rPr lang="en-GB" sz="1400" b="1" i="0" dirty="0">
                <a:latin typeface="+mj-lt"/>
              </a:rPr>
              <a:t>4</a:t>
            </a:r>
            <a:r>
              <a:rPr lang="en-GB" sz="1400" i="0" dirty="0">
                <a:latin typeface="+mj-lt"/>
              </a:rPr>
              <a:t> &amp; </a:t>
            </a:r>
            <a:r>
              <a:rPr lang="en-GB" sz="1400" b="1" i="0" dirty="0">
                <a:latin typeface="+mj-lt"/>
              </a:rPr>
              <a:t>5</a:t>
            </a:r>
            <a:r>
              <a:rPr lang="en-GB" sz="1400" i="0" dirty="0">
                <a:latin typeface="+mj-lt"/>
              </a:rPr>
              <a:t> </a:t>
            </a:r>
            <a:endParaRPr lang="en-GB" sz="1400" i="0" dirty="0" smtClean="0">
              <a:latin typeface="+mj-lt"/>
            </a:endParaRPr>
          </a:p>
          <a:p>
            <a:endParaRPr lang="en-GB" sz="1400" i="0" dirty="0">
              <a:latin typeface="+mj-lt"/>
            </a:endParaRPr>
          </a:p>
          <a:p>
            <a:pPr marL="1257300" lvl="2" indent="-342900">
              <a:buFont typeface="+mj-lt"/>
              <a:buAutoNum type="alphaLcParenR"/>
            </a:pPr>
            <a:r>
              <a:rPr lang="en-GB" sz="1400" i="0" dirty="0" smtClean="0">
                <a:latin typeface="+mj-lt"/>
              </a:rPr>
              <a:t>promotion </a:t>
            </a:r>
            <a:r>
              <a:rPr lang="en-GB" sz="1400" i="0" dirty="0">
                <a:latin typeface="+mj-lt"/>
              </a:rPr>
              <a:t>of democracy and good </a:t>
            </a:r>
            <a:r>
              <a:rPr lang="en-GB" sz="1400" i="0" dirty="0" smtClean="0">
                <a:latin typeface="+mj-lt"/>
              </a:rPr>
              <a:t>governance</a:t>
            </a:r>
            <a:endParaRPr lang="en-GB" sz="1400" i="0" dirty="0">
              <a:latin typeface="+mj-lt"/>
            </a:endParaRPr>
          </a:p>
          <a:p>
            <a:pPr marL="1257300" lvl="2" indent="-342900">
              <a:buFont typeface="+mj-lt"/>
              <a:buAutoNum type="alphaLcParenR"/>
            </a:pPr>
            <a:r>
              <a:rPr lang="en-GB" sz="1400" i="0" dirty="0" smtClean="0">
                <a:latin typeface="+mj-lt"/>
              </a:rPr>
              <a:t>human </a:t>
            </a:r>
            <a:r>
              <a:rPr lang="en-GB" sz="1400" i="0" dirty="0">
                <a:latin typeface="+mj-lt"/>
              </a:rPr>
              <a:t>rights and humanitarian law, </a:t>
            </a:r>
            <a:r>
              <a:rPr lang="en-GB" sz="1400" i="0" dirty="0" smtClean="0">
                <a:latin typeface="+mj-lt"/>
              </a:rPr>
              <a:t>including  children's </a:t>
            </a:r>
            <a:r>
              <a:rPr lang="en-GB" sz="1400" i="0" dirty="0">
                <a:latin typeface="+mj-lt"/>
              </a:rPr>
              <a:t>rights </a:t>
            </a:r>
            <a:r>
              <a:rPr lang="en-GB" sz="1400" i="0" dirty="0" smtClean="0">
                <a:latin typeface="+mj-lt"/>
              </a:rPr>
              <a:t>and </a:t>
            </a:r>
            <a:r>
              <a:rPr lang="en-GB" sz="1400" i="0" dirty="0">
                <a:latin typeface="+mj-lt"/>
              </a:rPr>
              <a:t>the rights of indigenous </a:t>
            </a:r>
            <a:r>
              <a:rPr lang="en-GB" sz="1400" i="0" dirty="0" smtClean="0">
                <a:latin typeface="+mj-lt"/>
              </a:rPr>
              <a:t>peoples</a:t>
            </a:r>
            <a:endParaRPr lang="en-GB" sz="1400" i="0" dirty="0">
              <a:latin typeface="+mj-lt"/>
            </a:endParaRPr>
          </a:p>
          <a:p>
            <a:pPr marL="1257300" lvl="2" indent="-342900">
              <a:buFont typeface="+mj-lt"/>
              <a:buAutoNum type="alphaLcParenR"/>
            </a:pPr>
            <a:r>
              <a:rPr lang="en-GB" sz="1400" i="0" dirty="0" smtClean="0">
                <a:latin typeface="+mj-lt"/>
              </a:rPr>
              <a:t>non-discrimination</a:t>
            </a:r>
            <a:endParaRPr lang="en-GB" sz="1400" i="0" dirty="0">
              <a:latin typeface="+mj-lt"/>
            </a:endParaRPr>
          </a:p>
          <a:p>
            <a:pPr marL="1257300" lvl="2" indent="-342900">
              <a:buFont typeface="+mj-lt"/>
              <a:buAutoNum type="alphaLcParenR"/>
            </a:pPr>
            <a:r>
              <a:rPr lang="en-GB" sz="1400" i="0" dirty="0" smtClean="0">
                <a:latin typeface="+mj-lt"/>
              </a:rPr>
              <a:t>gender </a:t>
            </a:r>
            <a:r>
              <a:rPr lang="en-GB" sz="1400" i="0" dirty="0">
                <a:latin typeface="+mj-lt"/>
              </a:rPr>
              <a:t>equality and </a:t>
            </a:r>
            <a:r>
              <a:rPr lang="en-GB" sz="1400" i="0" dirty="0" smtClean="0">
                <a:latin typeface="+mj-lt"/>
              </a:rPr>
              <a:t>empowerment </a:t>
            </a:r>
            <a:r>
              <a:rPr lang="en-GB" sz="1400" i="0" dirty="0">
                <a:latin typeface="+mj-lt"/>
              </a:rPr>
              <a:t>of </a:t>
            </a:r>
            <a:r>
              <a:rPr lang="en-GB" sz="1400" i="0" dirty="0" smtClean="0">
                <a:latin typeface="+mj-lt"/>
              </a:rPr>
              <a:t>women</a:t>
            </a:r>
            <a:endParaRPr lang="en-GB" sz="1400" i="0" dirty="0">
              <a:latin typeface="+mj-lt"/>
            </a:endParaRPr>
          </a:p>
          <a:p>
            <a:pPr marL="1257300" lvl="2" indent="-342900">
              <a:buFont typeface="+mj-lt"/>
              <a:buAutoNum type="alphaLcParenR"/>
            </a:pPr>
            <a:r>
              <a:rPr lang="en-GB" sz="1400" i="0" dirty="0" smtClean="0">
                <a:latin typeface="+mj-lt"/>
              </a:rPr>
              <a:t>conflict prevention</a:t>
            </a:r>
          </a:p>
          <a:p>
            <a:pPr marL="1257300" lvl="2" indent="-342900">
              <a:buFont typeface="+mj-lt"/>
              <a:buAutoNum type="alphaLcParenR"/>
            </a:pPr>
            <a:r>
              <a:rPr lang="en-GB" sz="1400" i="0" dirty="0" smtClean="0">
                <a:latin typeface="+mj-lt"/>
              </a:rPr>
              <a:t>climate change</a:t>
            </a:r>
          </a:p>
          <a:p>
            <a:pPr marL="1143000" lvl="2" indent="-228600">
              <a:buAutoNum type="alphaLcParenBoth" startAt="6"/>
            </a:pPr>
            <a:endParaRPr lang="en-GB" sz="1400" dirty="0">
              <a:latin typeface="+mj-lt"/>
            </a:endParaRPr>
          </a:p>
          <a:p>
            <a:endParaRPr lang="en-GB" sz="1400" i="0" dirty="0">
              <a:latin typeface="+mj-lt"/>
            </a:endParaRPr>
          </a:p>
          <a:p>
            <a:pPr marL="342900" indent="-342900">
              <a:buFont typeface="Arial" panose="020B0604020202020204" pitchFamily="34" charset="0"/>
              <a:buChar char="•"/>
            </a:pPr>
            <a:endParaRPr lang="en-GB" sz="1400" i="0" dirty="0" smtClean="0">
              <a:latin typeface="+mj-lt"/>
            </a:endParaRPr>
          </a:p>
          <a:p>
            <a:endParaRPr lang="en-GB" sz="1400" i="0" dirty="0">
              <a:latin typeface="+mj-lt"/>
            </a:endParaRPr>
          </a:p>
        </p:txBody>
      </p:sp>
    </p:spTree>
    <p:extLst>
      <p:ext uri="{BB962C8B-B14F-4D97-AF65-F5344CB8AC3E}">
        <p14:creationId xmlns:p14="http://schemas.microsoft.com/office/powerpoint/2010/main" val="412077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42875" y="1052513"/>
            <a:ext cx="8229600" cy="936625"/>
          </a:xfrm>
        </p:spPr>
        <p:txBody>
          <a:bodyPr/>
          <a:lstStyle/>
          <a:p>
            <a:pPr eaLnBrk="1" hangingPunct="1"/>
            <a:r>
              <a:rPr lang="en-GB" altLang="en-US" sz="3200" smtClean="0">
                <a:solidFill>
                  <a:srgbClr val="FFC000"/>
                </a:solidFill>
              </a:rPr>
              <a:t>Subject matter and principles</a:t>
            </a:r>
            <a:endParaRPr lang="fr-BE" altLang="en-US" sz="3200" smtClean="0">
              <a:solidFill>
                <a:srgbClr val="FFC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0389963"/>
              </p:ext>
            </p:extLst>
          </p:nvPr>
        </p:nvGraphicFramePr>
        <p:xfrm>
          <a:off x="539750" y="1989138"/>
          <a:ext cx="8229600" cy="43991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40040">
                <a:tc gridSpan="5">
                  <a:txBody>
                    <a:bodyPr/>
                    <a:lstStyle/>
                    <a:p>
                      <a:pPr algn="ctr"/>
                      <a:r>
                        <a:rPr lang="fr-BE" sz="1800" dirty="0" smtClean="0"/>
                        <a:t>Common </a:t>
                      </a:r>
                      <a:r>
                        <a:rPr lang="fr-BE" sz="1800" dirty="0" err="1" smtClean="0"/>
                        <a:t>Implementing</a:t>
                      </a:r>
                      <a:r>
                        <a:rPr lang="fr-BE" sz="1800" dirty="0" smtClean="0"/>
                        <a:t> </a:t>
                      </a:r>
                      <a:r>
                        <a:rPr lang="fr-BE" sz="1800" dirty="0" err="1" smtClean="0"/>
                        <a:t>Regulation</a:t>
                      </a:r>
                      <a:endParaRPr lang="fr-BE" sz="1800" dirty="0" smtClean="0"/>
                    </a:p>
                    <a:p>
                      <a:pPr algn="ctr"/>
                      <a:endParaRPr lang="en-GB" sz="1800" dirty="0"/>
                    </a:p>
                  </a:txBody>
                  <a:tcPr marT="45713" marB="45713">
                    <a:solidFill>
                      <a:srgbClr val="0070C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800" dirty="0"/>
                    </a:p>
                  </a:txBody>
                  <a:tcPr marT="45713" marB="45713"/>
                </a:tc>
              </a:tr>
              <a:tr h="2377320">
                <a:tc>
                  <a:txBody>
                    <a:bodyPr/>
                    <a:lstStyle/>
                    <a:p>
                      <a:r>
                        <a:rPr lang="fr-BE" sz="1400" dirty="0" err="1" smtClean="0"/>
                        <a:t>Development</a:t>
                      </a:r>
                      <a:r>
                        <a:rPr lang="fr-BE" sz="1400" dirty="0" smtClean="0"/>
                        <a:t> </a:t>
                      </a:r>
                      <a:r>
                        <a:rPr lang="fr-BE" sz="1400" dirty="0" err="1" smtClean="0"/>
                        <a:t>Coopereation</a:t>
                      </a:r>
                      <a:endParaRPr lang="fr-BE" sz="1400" dirty="0" smtClean="0"/>
                    </a:p>
                    <a:p>
                      <a:r>
                        <a:rPr lang="fr-BE" sz="1400" dirty="0" smtClean="0"/>
                        <a:t>Instrument</a:t>
                      </a:r>
                    </a:p>
                    <a:p>
                      <a:r>
                        <a:rPr lang="fr-BE" sz="1800" dirty="0" smtClean="0"/>
                        <a:t>(DCI)</a:t>
                      </a:r>
                    </a:p>
                    <a:p>
                      <a:endParaRPr lang="fr-BE" sz="1800" dirty="0" smtClean="0"/>
                    </a:p>
                    <a:p>
                      <a:endParaRPr lang="fr-BE" sz="1800" dirty="0" smtClean="0"/>
                    </a:p>
                    <a:p>
                      <a:endParaRPr lang="fr-BE" sz="1800" dirty="0" smtClean="0"/>
                    </a:p>
                    <a:p>
                      <a:endParaRPr lang="fr-BE" sz="1800" dirty="0" smtClean="0"/>
                    </a:p>
                    <a:p>
                      <a:endParaRPr lang="en-GB" sz="1800" dirty="0"/>
                    </a:p>
                  </a:txBody>
                  <a:tcPr marT="45713" marB="45713">
                    <a:solidFill>
                      <a:srgbClr val="21833B"/>
                    </a:solidFill>
                  </a:tcPr>
                </a:tc>
                <a:tc>
                  <a:txBody>
                    <a:bodyPr/>
                    <a:lstStyle/>
                    <a:p>
                      <a:r>
                        <a:rPr lang="fr-BE" sz="1400" dirty="0" err="1" smtClean="0"/>
                        <a:t>European</a:t>
                      </a:r>
                      <a:r>
                        <a:rPr lang="fr-BE" sz="1400" dirty="0" smtClean="0"/>
                        <a:t> </a:t>
                      </a:r>
                      <a:r>
                        <a:rPr lang="fr-BE" sz="1400" dirty="0" err="1" smtClean="0"/>
                        <a:t>Neighborhood</a:t>
                      </a:r>
                      <a:r>
                        <a:rPr lang="fr-BE" sz="1400" dirty="0" smtClean="0"/>
                        <a:t> Instruments</a:t>
                      </a:r>
                    </a:p>
                    <a:p>
                      <a:r>
                        <a:rPr lang="fr-BE" sz="1800" dirty="0" smtClean="0"/>
                        <a:t>(ENI)</a:t>
                      </a:r>
                      <a:endParaRPr lang="en-GB" sz="1800" dirty="0"/>
                    </a:p>
                  </a:txBody>
                  <a:tcPr marT="45713" marB="45713">
                    <a:solidFill>
                      <a:srgbClr val="FFC000"/>
                    </a:solidFill>
                  </a:tcPr>
                </a:tc>
                <a:tc>
                  <a:txBody>
                    <a:bodyPr/>
                    <a:lstStyle/>
                    <a:p>
                      <a:r>
                        <a:rPr lang="fr-BE" sz="1400" dirty="0" smtClean="0"/>
                        <a:t>Instrument for </a:t>
                      </a:r>
                      <a:r>
                        <a:rPr lang="fr-BE" sz="1400" dirty="0" err="1" smtClean="0"/>
                        <a:t>Pre</a:t>
                      </a:r>
                      <a:r>
                        <a:rPr lang="fr-BE" sz="1400" dirty="0" smtClean="0"/>
                        <a:t>-Accession</a:t>
                      </a:r>
                    </a:p>
                    <a:p>
                      <a:endParaRPr lang="fr-BE" sz="1400" dirty="0" smtClean="0"/>
                    </a:p>
                    <a:p>
                      <a:r>
                        <a:rPr lang="fr-BE" sz="1800" dirty="0" smtClean="0"/>
                        <a:t>(IPA II)</a:t>
                      </a:r>
                      <a:endParaRPr lang="en-GB" sz="1800" dirty="0"/>
                    </a:p>
                  </a:txBody>
                  <a:tcPr marT="45713" marB="45713">
                    <a:solidFill>
                      <a:srgbClr val="C00000"/>
                    </a:solidFill>
                  </a:tcPr>
                </a:tc>
                <a:tc>
                  <a:txBody>
                    <a:bodyPr/>
                    <a:lstStyle/>
                    <a:p>
                      <a:r>
                        <a:rPr lang="fr-BE" sz="1400" dirty="0" err="1" smtClean="0"/>
                        <a:t>Partnership</a:t>
                      </a:r>
                      <a:r>
                        <a:rPr lang="fr-BE" sz="1400" dirty="0" smtClean="0"/>
                        <a:t> Instrument</a:t>
                      </a:r>
                    </a:p>
                    <a:p>
                      <a:endParaRPr lang="fr-BE" sz="1400" dirty="0" smtClean="0"/>
                    </a:p>
                    <a:p>
                      <a:r>
                        <a:rPr lang="fr-BE" sz="1800" dirty="0" smtClean="0"/>
                        <a:t>(PI)</a:t>
                      </a:r>
                      <a:endParaRPr lang="en-GB" sz="1800" dirty="0"/>
                    </a:p>
                  </a:txBody>
                  <a:tcPr marT="45713" marB="45713">
                    <a:solidFill>
                      <a:srgbClr val="7030A0"/>
                    </a:solidFill>
                  </a:tcPr>
                </a:tc>
                <a:tc>
                  <a:txBody>
                    <a:bodyPr/>
                    <a:lstStyle/>
                    <a:p>
                      <a:r>
                        <a:rPr lang="fr-BE" sz="1400" dirty="0" err="1" smtClean="0"/>
                        <a:t>Greenland</a:t>
                      </a:r>
                      <a:endParaRPr lang="en-GB" sz="1400" dirty="0"/>
                    </a:p>
                  </a:txBody>
                  <a:tcPr marT="45713" marB="45713">
                    <a:solidFill>
                      <a:srgbClr val="00B0F0"/>
                    </a:solidFill>
                  </a:tcPr>
                </a:tc>
                <a:tc>
                  <a:txBody>
                    <a:bodyPr/>
                    <a:lstStyle/>
                    <a:p>
                      <a:r>
                        <a:rPr lang="fr-BE" sz="1400" dirty="0" smtClean="0"/>
                        <a:t>EDF</a:t>
                      </a:r>
                    </a:p>
                    <a:p>
                      <a:endParaRPr lang="fr-BE" sz="1400" dirty="0" smtClean="0"/>
                    </a:p>
                    <a:p>
                      <a:r>
                        <a:rPr lang="fr-BE" sz="1400" dirty="0" err="1" smtClean="0"/>
                        <a:t>outside</a:t>
                      </a:r>
                      <a:r>
                        <a:rPr lang="fr-BE" sz="1400" dirty="0" smtClean="0"/>
                        <a:t> </a:t>
                      </a:r>
                    </a:p>
                    <a:p>
                      <a:r>
                        <a:rPr lang="fr-BE" sz="1400" dirty="0" smtClean="0"/>
                        <a:t>of MFF</a:t>
                      </a:r>
                      <a:endParaRPr lang="en-GB" sz="1400" dirty="0"/>
                    </a:p>
                  </a:txBody>
                  <a:tcPr marT="45713" marB="45713">
                    <a:solidFill>
                      <a:schemeClr val="accent1"/>
                    </a:solidFill>
                  </a:tcPr>
                </a:tc>
              </a:tr>
              <a:tr h="640040">
                <a:tc gridSpan="5">
                  <a:txBody>
                    <a:bodyPr/>
                    <a:lstStyle/>
                    <a:p>
                      <a:r>
                        <a:rPr lang="fr-BE" sz="1800" dirty="0" err="1" smtClean="0"/>
                        <a:t>European</a:t>
                      </a:r>
                      <a:r>
                        <a:rPr lang="fr-BE" sz="1800" dirty="0" smtClean="0"/>
                        <a:t> Instrument for </a:t>
                      </a:r>
                      <a:r>
                        <a:rPr lang="fr-BE" sz="1800" dirty="0" err="1" smtClean="0"/>
                        <a:t>Democracy</a:t>
                      </a:r>
                      <a:r>
                        <a:rPr lang="fr-BE" sz="1800" dirty="0" smtClean="0"/>
                        <a:t> and </a:t>
                      </a:r>
                      <a:r>
                        <a:rPr lang="fr-BE" sz="1800" dirty="0" err="1" smtClean="0"/>
                        <a:t>Human</a:t>
                      </a:r>
                      <a:r>
                        <a:rPr lang="fr-BE" sz="1800" dirty="0" smtClean="0"/>
                        <a:t> </a:t>
                      </a:r>
                      <a:r>
                        <a:rPr lang="fr-BE" sz="1800" dirty="0" err="1" smtClean="0"/>
                        <a:t>Rights</a:t>
                      </a:r>
                      <a:r>
                        <a:rPr lang="fr-BE" sz="1800" dirty="0" smtClean="0"/>
                        <a:t> (EIDHR)</a:t>
                      </a:r>
                      <a:endParaRPr lang="en-GB" sz="1800" dirty="0"/>
                    </a:p>
                  </a:txBody>
                  <a:tcPr marT="45713" marB="45713">
                    <a:solidFill>
                      <a:srgbClr val="FF660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800" dirty="0"/>
                    </a:p>
                  </a:txBody>
                  <a:tcPr marT="45713" marB="45713">
                    <a:solidFill>
                      <a:schemeClr val="accent1"/>
                    </a:solidFill>
                  </a:tcPr>
                </a:tc>
              </a:tr>
              <a:tr h="370781">
                <a:tc gridSpan="5">
                  <a:txBody>
                    <a:bodyPr/>
                    <a:lstStyle/>
                    <a:p>
                      <a:r>
                        <a:rPr lang="fr-BE" sz="1800" dirty="0" smtClean="0"/>
                        <a:t>Instrument for </a:t>
                      </a:r>
                      <a:r>
                        <a:rPr lang="fr-BE" sz="1800" dirty="0" err="1" smtClean="0"/>
                        <a:t>Nuclear</a:t>
                      </a:r>
                      <a:r>
                        <a:rPr lang="fr-BE" sz="1800" dirty="0" smtClean="0"/>
                        <a:t> </a:t>
                      </a:r>
                      <a:r>
                        <a:rPr lang="fr-BE" sz="1800" dirty="0" err="1" smtClean="0"/>
                        <a:t>Safety</a:t>
                      </a:r>
                      <a:r>
                        <a:rPr lang="fr-BE" sz="1800" dirty="0" smtClean="0"/>
                        <a:t> </a:t>
                      </a:r>
                      <a:r>
                        <a:rPr lang="fr-BE" sz="1800" dirty="0" err="1" smtClean="0"/>
                        <a:t>Cooperation</a:t>
                      </a:r>
                      <a:r>
                        <a:rPr lang="fr-BE" sz="1800" dirty="0" smtClean="0"/>
                        <a:t> (INSC)</a:t>
                      </a:r>
                      <a:endParaRPr lang="en-GB" sz="1800" dirty="0"/>
                    </a:p>
                  </a:txBody>
                  <a:tcPr marT="45713" marB="45713">
                    <a:solidFill>
                      <a:srgbClr val="FF660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800" dirty="0"/>
                    </a:p>
                  </a:txBody>
                  <a:tcPr marT="45713" marB="45713">
                    <a:solidFill>
                      <a:schemeClr val="accent1"/>
                    </a:solidFill>
                  </a:tcPr>
                </a:tc>
              </a:tr>
              <a:tr h="370781">
                <a:tc gridSpan="5">
                  <a:txBody>
                    <a:bodyPr/>
                    <a:lstStyle/>
                    <a:p>
                      <a:r>
                        <a:rPr lang="fr-BE" sz="1800" dirty="0" smtClean="0"/>
                        <a:t>Instrument for </a:t>
                      </a:r>
                      <a:r>
                        <a:rPr lang="fr-BE" sz="1800" dirty="0" err="1" smtClean="0"/>
                        <a:t>Stability</a:t>
                      </a:r>
                      <a:r>
                        <a:rPr lang="fr-BE" sz="1800" dirty="0" smtClean="0"/>
                        <a:t> and Peace (</a:t>
                      </a:r>
                      <a:r>
                        <a:rPr lang="fr-BE" sz="1800" dirty="0" smtClean="0"/>
                        <a:t>IcSP</a:t>
                      </a:r>
                      <a:r>
                        <a:rPr lang="fr-BE" sz="1800" dirty="0" smtClean="0"/>
                        <a:t>)</a:t>
                      </a:r>
                      <a:endParaRPr lang="en-GB" sz="1800" dirty="0"/>
                    </a:p>
                  </a:txBody>
                  <a:tcPr marT="45713" marB="45713">
                    <a:solidFill>
                      <a:srgbClr val="FF660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sz="1800" dirty="0"/>
                    </a:p>
                  </a:txBody>
                  <a:tcPr marT="45713" marB="45713">
                    <a:solidFill>
                      <a:schemeClr val="accent1"/>
                    </a:solidFill>
                  </a:tcPr>
                </a:tc>
              </a:tr>
            </a:tbl>
          </a:graphicData>
        </a:graphic>
      </p:graphicFrame>
      <p:sp>
        <p:nvSpPr>
          <p:cNvPr id="2" name="TextBox 1"/>
          <p:cNvSpPr txBox="1"/>
          <p:nvPr/>
        </p:nvSpPr>
        <p:spPr>
          <a:xfrm>
            <a:off x="107950" y="115888"/>
            <a:ext cx="3106941" cy="584775"/>
          </a:xfrm>
          <a:prstGeom prst="rect">
            <a:avLst/>
          </a:prstGeom>
          <a:noFill/>
        </p:spPr>
        <p:txBody>
          <a:bodyPr wrap="none">
            <a:spAutoFit/>
          </a:bodyPr>
          <a:lstStyle/>
          <a:p>
            <a:pPr>
              <a:defRPr/>
            </a:pPr>
            <a:r>
              <a:rPr lang="fr-BE" altLang="en-US" sz="3200" b="1" dirty="0">
                <a:solidFill>
                  <a:srgbClr val="FFC000"/>
                </a:solidFill>
                <a:latin typeface="+mj-lt"/>
              </a:rPr>
              <a:t>Article 1 </a:t>
            </a:r>
            <a:r>
              <a:rPr lang="fr-BE" altLang="en-US" sz="3200" b="1" dirty="0" smtClean="0">
                <a:solidFill>
                  <a:srgbClr val="FFC000"/>
                </a:solidFill>
                <a:latin typeface="+mj-lt"/>
              </a:rPr>
              <a:t>CIR</a:t>
            </a:r>
            <a:endParaRPr lang="en-GB" sz="3200" dirty="0" err="1">
              <a:solidFill>
                <a:srgbClr val="FFC000"/>
              </a:solidFill>
              <a:latin typeface="+mj-lt"/>
            </a:endParaRPr>
          </a:p>
        </p:txBody>
      </p:sp>
    </p:spTree>
    <p:extLst>
      <p:ext uri="{BB962C8B-B14F-4D97-AF65-F5344CB8AC3E}">
        <p14:creationId xmlns:p14="http://schemas.microsoft.com/office/powerpoint/2010/main" val="3453796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fld id="{819771CA-DF2C-4D84-B556-D9FD091E06B1}" type="slidenum">
              <a:rPr lang="en-GB" altLang="en-US" sz="1200" smtClean="0"/>
              <a:pPr eaLnBrk="1" hangingPunct="1"/>
              <a:t>16</a:t>
            </a:fld>
            <a:endParaRPr lang="en-GB" altLang="en-US" sz="1200" smtClean="0"/>
          </a:p>
        </p:txBody>
      </p:sp>
      <p:sp>
        <p:nvSpPr>
          <p:cNvPr id="13315" name="Rectangle 2"/>
          <p:cNvSpPr>
            <a:spLocks noGrp="1" noChangeArrowheads="1"/>
          </p:cNvSpPr>
          <p:nvPr>
            <p:ph type="title"/>
          </p:nvPr>
        </p:nvSpPr>
        <p:spPr>
          <a:xfrm>
            <a:off x="971550" y="1124744"/>
            <a:ext cx="8064500" cy="720080"/>
          </a:xfrm>
          <a:noFill/>
        </p:spPr>
        <p:txBody>
          <a:bodyPr anchor="ctr"/>
          <a:lstStyle/>
          <a:p>
            <a:pPr algn="ctr" eaLnBrk="1" hangingPunct="1"/>
            <a:r>
              <a:rPr lang="en-GB" altLang="en-US" sz="2200" b="1" i="1" dirty="0" smtClean="0">
                <a:solidFill>
                  <a:srgbClr val="B85C00"/>
                </a:solidFill>
                <a:latin typeface="Verdana" pitchFamily="34" charset="0"/>
              </a:rPr>
              <a:t>Common Implementing Regulation for all instruments (except EDF) </a:t>
            </a:r>
          </a:p>
        </p:txBody>
      </p:sp>
      <p:sp>
        <p:nvSpPr>
          <p:cNvPr id="13316" name="Rectangle 3"/>
          <p:cNvSpPr>
            <a:spLocks noGrp="1" noChangeArrowheads="1"/>
          </p:cNvSpPr>
          <p:nvPr>
            <p:ph type="body" idx="1"/>
          </p:nvPr>
        </p:nvSpPr>
        <p:spPr>
          <a:xfrm>
            <a:off x="971550" y="1773238"/>
            <a:ext cx="7921625" cy="4751387"/>
          </a:xfrm>
          <a:noFill/>
        </p:spPr>
        <p:txBody>
          <a:bodyPr/>
          <a:lstStyle/>
          <a:p>
            <a:pPr marL="180975" indent="-180975" algn="just" eaLnBrk="1" hangingPunct="1">
              <a:spcBef>
                <a:spcPct val="0"/>
              </a:spcBef>
              <a:spcAft>
                <a:spcPct val="100000"/>
              </a:spcAft>
              <a:buClr>
                <a:srgbClr val="003366"/>
              </a:buClr>
              <a:buFont typeface="Wingdings" pitchFamily="2" charset="2"/>
              <a:buChar char="Ø"/>
            </a:pPr>
            <a:r>
              <a:rPr lang="en-GB" altLang="en-US" sz="1800" smtClean="0">
                <a:solidFill>
                  <a:srgbClr val="003366"/>
                </a:solidFill>
              </a:rPr>
              <a:t>All implementation provisions - i.e. annual programmes, reporting, evaluation, etc. – moved into a single common Regulation to avoid discrepancies between instruments, as in the past.</a:t>
            </a:r>
          </a:p>
          <a:p>
            <a:pPr marL="180975" indent="-180975" algn="just" eaLnBrk="1" hangingPunct="1">
              <a:spcBef>
                <a:spcPct val="0"/>
              </a:spcBef>
              <a:spcAft>
                <a:spcPct val="100000"/>
              </a:spcAft>
              <a:buClr>
                <a:srgbClr val="003366"/>
              </a:buClr>
              <a:buFont typeface="Wingdings" pitchFamily="2" charset="2"/>
              <a:buChar char="Ø"/>
            </a:pPr>
            <a:r>
              <a:rPr lang="en-GB" altLang="en-US" sz="1800" smtClean="0">
                <a:solidFill>
                  <a:srgbClr val="003366"/>
                </a:solidFill>
              </a:rPr>
              <a:t>New </a:t>
            </a:r>
            <a:r>
              <a:rPr lang="en-GB" altLang="en-US" sz="1800" b="1" smtClean="0">
                <a:solidFill>
                  <a:srgbClr val="B85C00"/>
                </a:solidFill>
              </a:rPr>
              <a:t>harmonised procedures</a:t>
            </a:r>
            <a:r>
              <a:rPr lang="en-GB" altLang="en-US" sz="1800" smtClean="0">
                <a:solidFill>
                  <a:srgbClr val="003366"/>
                </a:solidFill>
              </a:rPr>
              <a:t> common to 4 geographic instruments (DCI, ENI, IPA, and PI) and 3 thematic instruments (IcSP, EIDHR, INSC)</a:t>
            </a:r>
          </a:p>
          <a:p>
            <a:pPr marL="180975" indent="-180975" algn="just" eaLnBrk="1" hangingPunct="1">
              <a:spcBef>
                <a:spcPct val="0"/>
              </a:spcBef>
              <a:spcAft>
                <a:spcPct val="100000"/>
              </a:spcAft>
              <a:buClr>
                <a:srgbClr val="003366"/>
              </a:buClr>
              <a:buFont typeface="Wingdings" pitchFamily="2" charset="2"/>
              <a:buChar char="Ø"/>
            </a:pPr>
            <a:r>
              <a:rPr lang="en-GB" altLang="en-US" sz="1800" smtClean="0">
                <a:solidFill>
                  <a:srgbClr val="003366"/>
                </a:solidFill>
              </a:rPr>
              <a:t>Provisions on </a:t>
            </a:r>
            <a:r>
              <a:rPr lang="en-GB" altLang="en-US" sz="1800" b="1" smtClean="0">
                <a:solidFill>
                  <a:srgbClr val="B85C00"/>
                </a:solidFill>
              </a:rPr>
              <a:t>implementation significantly simplified</a:t>
            </a:r>
            <a:r>
              <a:rPr lang="en-GB" altLang="en-US" sz="1800" smtClean="0">
                <a:solidFill>
                  <a:srgbClr val="003366"/>
                </a:solidFill>
              </a:rPr>
              <a:t> (consistency with the review of the Financial Regulation)</a:t>
            </a:r>
          </a:p>
          <a:p>
            <a:pPr marL="180975" indent="-180975" algn="just" eaLnBrk="1" hangingPunct="1">
              <a:spcBef>
                <a:spcPct val="0"/>
              </a:spcBef>
              <a:spcAft>
                <a:spcPct val="100000"/>
              </a:spcAft>
              <a:buClr>
                <a:srgbClr val="003366"/>
              </a:buClr>
              <a:buFont typeface="Wingdings" pitchFamily="2" charset="2"/>
              <a:buChar char="Ø"/>
            </a:pPr>
            <a:r>
              <a:rPr lang="en-GB" altLang="en-US" sz="1800" smtClean="0">
                <a:solidFill>
                  <a:srgbClr val="003366"/>
                </a:solidFill>
              </a:rPr>
              <a:t>Use of </a:t>
            </a:r>
            <a:r>
              <a:rPr lang="en-GB" altLang="en-US" sz="1800" b="1" smtClean="0">
                <a:solidFill>
                  <a:srgbClr val="B85C00"/>
                </a:solidFill>
              </a:rPr>
              <a:t>innovative financial tools</a:t>
            </a:r>
            <a:r>
              <a:rPr lang="en-GB" altLang="en-US" sz="1800" smtClean="0">
                <a:solidFill>
                  <a:srgbClr val="003366"/>
                </a:solidFill>
              </a:rPr>
              <a:t> (e.g. blending)</a:t>
            </a:r>
          </a:p>
          <a:p>
            <a:pPr marL="180975" indent="-180975" algn="just" eaLnBrk="1" hangingPunct="1">
              <a:spcBef>
                <a:spcPct val="0"/>
              </a:spcBef>
              <a:spcAft>
                <a:spcPct val="100000"/>
              </a:spcAft>
              <a:buClr>
                <a:srgbClr val="003366"/>
              </a:buClr>
              <a:buFont typeface="Wingdings" pitchFamily="2" charset="2"/>
              <a:buChar char="Ø"/>
            </a:pPr>
            <a:r>
              <a:rPr lang="en-GB" altLang="en-US" sz="1800" smtClean="0">
                <a:solidFill>
                  <a:srgbClr val="003366"/>
                </a:solidFill>
              </a:rPr>
              <a:t>Specific situation of IPA and ENI where the special characteristics of </a:t>
            </a:r>
            <a:r>
              <a:rPr lang="en-GB" altLang="en-US" sz="1800" b="1" smtClean="0">
                <a:solidFill>
                  <a:srgbClr val="B85C00"/>
                </a:solidFill>
              </a:rPr>
              <a:t>pre-accession</a:t>
            </a:r>
            <a:r>
              <a:rPr lang="en-GB" altLang="en-US" sz="1800" smtClean="0">
                <a:solidFill>
                  <a:srgbClr val="003366"/>
                </a:solidFill>
              </a:rPr>
              <a:t> and </a:t>
            </a:r>
            <a:r>
              <a:rPr lang="en-GB" altLang="en-US" sz="1800" b="1" smtClean="0">
                <a:solidFill>
                  <a:srgbClr val="B85C00"/>
                </a:solidFill>
              </a:rPr>
              <a:t>cross-border cooperation</a:t>
            </a:r>
            <a:r>
              <a:rPr lang="en-GB" altLang="en-US" sz="1800" smtClean="0">
                <a:solidFill>
                  <a:srgbClr val="003366"/>
                </a:solidFill>
              </a:rPr>
              <a:t> will require additional implementing rules and procedures</a:t>
            </a:r>
          </a:p>
        </p:txBody>
      </p:sp>
    </p:spTree>
    <p:extLst>
      <p:ext uri="{BB962C8B-B14F-4D97-AF65-F5344CB8AC3E}">
        <p14:creationId xmlns:p14="http://schemas.microsoft.com/office/powerpoint/2010/main" val="453720012"/>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re 1"/>
          <p:cNvSpPr>
            <a:spLocks noGrp="1"/>
          </p:cNvSpPr>
          <p:nvPr>
            <p:ph type="title" idx="4294967295"/>
          </p:nvPr>
        </p:nvSpPr>
        <p:spPr>
          <a:xfrm>
            <a:off x="34925" y="1412776"/>
            <a:ext cx="8893175" cy="1512168"/>
          </a:xfrm>
          <a:prstGeom prst="rect">
            <a:avLst/>
          </a:prstGeom>
        </p:spPr>
        <p:txBody>
          <a:bodyPr/>
          <a:lstStyle/>
          <a:p>
            <a:pPr marL="0" indent="0" eaLnBrk="1" hangingPunct="1">
              <a:defRPr/>
            </a:pPr>
            <a:r>
              <a:rPr lang="en-GB" sz="2800" kern="1200" dirty="0" smtClean="0">
                <a:solidFill>
                  <a:srgbClr val="FFC000"/>
                </a:solidFill>
                <a:latin typeface="+mn-lt"/>
                <a:ea typeface="ＭＳ Ｐゴシック" charset="-128"/>
                <a:cs typeface="+mn-cs"/>
              </a:rPr>
              <a:t>Provisions on </a:t>
            </a:r>
            <a:br>
              <a:rPr lang="en-GB" sz="2800" kern="1200" dirty="0" smtClean="0">
                <a:solidFill>
                  <a:srgbClr val="FFC000"/>
                </a:solidFill>
                <a:latin typeface="+mn-lt"/>
                <a:ea typeface="ＭＳ Ｐゴシック" charset="-128"/>
                <a:cs typeface="+mn-cs"/>
              </a:rPr>
            </a:br>
            <a:r>
              <a:rPr lang="en-GB" sz="2800" kern="1200" dirty="0" smtClean="0">
                <a:solidFill>
                  <a:srgbClr val="FFC000"/>
                </a:solidFill>
                <a:latin typeface="+mn-lt"/>
                <a:ea typeface="ＭＳ Ｐゴシック" charset="-128"/>
                <a:cs typeface="+mn-cs"/>
              </a:rPr>
              <a:t>financing methods</a:t>
            </a:r>
            <a:endParaRPr lang="en-GB" sz="2800" kern="1200" dirty="0">
              <a:solidFill>
                <a:srgbClr val="FFC000"/>
              </a:solidFill>
              <a:latin typeface="+mn-lt"/>
              <a:ea typeface="ＭＳ Ｐゴシック" charset="-128"/>
              <a:cs typeface="+mn-cs"/>
            </a:endParaRPr>
          </a:p>
        </p:txBody>
      </p:sp>
      <p:sp>
        <p:nvSpPr>
          <p:cNvPr id="36867" name="Espace réservé du contenu 2"/>
          <p:cNvSpPr>
            <a:spLocks noGrp="1"/>
          </p:cNvSpPr>
          <p:nvPr>
            <p:ph idx="4294967295"/>
          </p:nvPr>
        </p:nvSpPr>
        <p:spPr>
          <a:xfrm>
            <a:off x="250825" y="2924944"/>
            <a:ext cx="8713788" cy="3672706"/>
          </a:xfrm>
          <a:prstGeom prst="rect">
            <a:avLst/>
          </a:prstGeom>
        </p:spPr>
        <p:txBody>
          <a:bodyPr/>
          <a:lstStyle/>
          <a:p>
            <a:pPr marL="0" indent="0" algn="ctr" eaLnBrk="1" hangingPunct="1">
              <a:spcBef>
                <a:spcPts val="1800"/>
              </a:spcBef>
              <a:buFontTx/>
              <a:buNone/>
              <a:tabLst>
                <a:tab pos="358775" algn="l"/>
              </a:tabLst>
            </a:pPr>
            <a:r>
              <a:rPr lang="en-GB" altLang="en-US" sz="2000" b="1" dirty="0" smtClean="0"/>
              <a:t>Structure: </a:t>
            </a:r>
          </a:p>
          <a:p>
            <a:pPr marL="0" indent="0" algn="just" eaLnBrk="1" hangingPunct="1">
              <a:spcBef>
                <a:spcPts val="1800"/>
              </a:spcBef>
              <a:buFontTx/>
              <a:buNone/>
              <a:tabLst>
                <a:tab pos="358775" algn="l"/>
              </a:tabLst>
            </a:pPr>
            <a:r>
              <a:rPr lang="fr-BE" altLang="en-US" sz="2000" b="1" dirty="0" smtClean="0"/>
              <a:t>Article 4-5: </a:t>
            </a:r>
            <a:r>
              <a:rPr lang="fr-BE" altLang="en-US" sz="2000" b="1" dirty="0" err="1" smtClean="0"/>
              <a:t>general</a:t>
            </a:r>
            <a:r>
              <a:rPr lang="fr-BE" altLang="en-US" sz="2000" b="1" dirty="0" smtClean="0"/>
              <a:t> provisions – </a:t>
            </a:r>
            <a:r>
              <a:rPr lang="fr-BE" altLang="en-US" sz="2000" dirty="0" smtClean="0"/>
              <a:t>applicable to </a:t>
            </a:r>
            <a:r>
              <a:rPr lang="fr-BE" altLang="en-US" sz="2000" b="1" dirty="0" smtClean="0"/>
              <a:t>all</a:t>
            </a:r>
            <a:endParaRPr lang="fr-BE" altLang="en-US" sz="2000" b="1" dirty="0" smtClean="0"/>
          </a:p>
          <a:p>
            <a:pPr marL="0" indent="0" algn="just" eaLnBrk="1" hangingPunct="1">
              <a:spcBef>
                <a:spcPts val="1800"/>
              </a:spcBef>
              <a:buFontTx/>
              <a:buNone/>
              <a:tabLst>
                <a:tab pos="358775" algn="l"/>
              </a:tabLst>
            </a:pPr>
            <a:r>
              <a:rPr lang="fr-BE" altLang="en-US" sz="2000" b="1" dirty="0" smtClean="0"/>
              <a:t>Article 6: </a:t>
            </a:r>
            <a:r>
              <a:rPr lang="fr-BE" altLang="en-US" sz="2000" dirty="0" err="1" smtClean="0"/>
              <a:t>special</a:t>
            </a:r>
            <a:r>
              <a:rPr lang="fr-BE" altLang="en-US" sz="2000" dirty="0" smtClean="0"/>
              <a:t> provisions – applicable to DCI, ENI, </a:t>
            </a:r>
            <a:r>
              <a:rPr lang="fr-BE" altLang="en-US" sz="2000" dirty="0" smtClean="0"/>
              <a:t>IcSP</a:t>
            </a:r>
            <a:r>
              <a:rPr lang="fr-BE" altLang="en-US" sz="2000" dirty="0" smtClean="0"/>
              <a:t>, IPA II</a:t>
            </a:r>
          </a:p>
          <a:p>
            <a:pPr marL="0" indent="0" eaLnBrk="1" hangingPunct="1">
              <a:spcBef>
                <a:spcPts val="1800"/>
              </a:spcBef>
              <a:buFontTx/>
              <a:buNone/>
              <a:tabLst>
                <a:tab pos="358775" algn="l"/>
              </a:tabLst>
            </a:pPr>
            <a:r>
              <a:rPr lang="fr-BE" altLang="en-US" sz="2000" b="1" u="sng" dirty="0" smtClean="0">
                <a:solidFill>
                  <a:srgbClr val="FFC000"/>
                </a:solidFill>
              </a:rPr>
              <a:t>Article 4 (7): indirect management</a:t>
            </a:r>
          </a:p>
          <a:p>
            <a:pPr marL="0" indent="0" eaLnBrk="1" hangingPunct="1">
              <a:spcBef>
                <a:spcPct val="0"/>
              </a:spcBef>
              <a:buFontTx/>
              <a:buNone/>
              <a:tabLst>
                <a:tab pos="358775" algn="l"/>
              </a:tabLst>
            </a:pPr>
            <a:endParaRPr lang="fr-BE" altLang="en-US" sz="2000" b="1" dirty="0" smtClean="0"/>
          </a:p>
          <a:p>
            <a:pPr marL="0" indent="0" eaLnBrk="1" hangingPunct="1">
              <a:spcBef>
                <a:spcPct val="0"/>
              </a:spcBef>
              <a:buFontTx/>
              <a:buNone/>
              <a:tabLst>
                <a:tab pos="358775" algn="l"/>
              </a:tabLst>
            </a:pPr>
            <a:r>
              <a:rPr lang="fr-BE" altLang="en-US" sz="2000" dirty="0" smtClean="0"/>
              <a:t>- </a:t>
            </a:r>
            <a:r>
              <a:rPr lang="fr-BE" altLang="en-US" sz="2000" dirty="0" err="1" smtClean="0"/>
              <a:t>subdelegation</a:t>
            </a:r>
            <a:r>
              <a:rPr lang="fr-BE" altLang="en-US" sz="2000" dirty="0" smtClean="0"/>
              <a:t>, </a:t>
            </a:r>
            <a:r>
              <a:rPr lang="fr-BE" altLang="en-US" sz="2000" dirty="0" err="1" smtClean="0"/>
              <a:t>subdelegation</a:t>
            </a:r>
            <a:r>
              <a:rPr lang="fr-BE" altLang="en-US" sz="2000" dirty="0" smtClean="0"/>
              <a:t> to </a:t>
            </a:r>
            <a:r>
              <a:rPr lang="fr-BE" altLang="en-US" sz="2000" dirty="0" err="1" smtClean="0"/>
              <a:t>NGOs</a:t>
            </a:r>
            <a:r>
              <a:rPr lang="fr-BE" altLang="en-US" sz="2000" dirty="0" smtClean="0"/>
              <a:t/>
            </a:r>
            <a:br>
              <a:rPr lang="fr-BE" altLang="en-US" sz="2000" dirty="0" smtClean="0"/>
            </a:br>
            <a:r>
              <a:rPr lang="fr-BE" altLang="en-US" sz="2000" dirty="0" smtClean="0"/>
              <a:t>- </a:t>
            </a:r>
            <a:r>
              <a:rPr lang="fr-BE" altLang="en-US" sz="2000" dirty="0" err="1" smtClean="0"/>
              <a:t>annual</a:t>
            </a:r>
            <a:r>
              <a:rPr lang="fr-BE" altLang="en-US" sz="2000" dirty="0" smtClean="0"/>
              <a:t> </a:t>
            </a:r>
            <a:r>
              <a:rPr lang="fr-BE" altLang="en-US" sz="2000" dirty="0" err="1" smtClean="0"/>
              <a:t>reporting</a:t>
            </a:r>
            <a:endParaRPr lang="fr-BE" altLang="en-US" sz="2000" dirty="0" smtClean="0"/>
          </a:p>
          <a:p>
            <a:pPr marL="0" indent="0" eaLnBrk="1" hangingPunct="1">
              <a:spcBef>
                <a:spcPct val="0"/>
              </a:spcBef>
              <a:buFontTx/>
              <a:buNone/>
              <a:tabLst>
                <a:tab pos="358775" algn="l"/>
              </a:tabLst>
            </a:pPr>
            <a:r>
              <a:rPr lang="fr-BE" altLang="en-US" sz="2000" dirty="0" smtClean="0"/>
              <a:t>- </a:t>
            </a:r>
            <a:r>
              <a:rPr lang="fr-BE" altLang="en-US" sz="2000" dirty="0" err="1" smtClean="0"/>
              <a:t>pillar</a:t>
            </a:r>
            <a:r>
              <a:rPr lang="fr-BE" altLang="en-US" sz="2000" dirty="0" smtClean="0"/>
              <a:t> </a:t>
            </a:r>
            <a:r>
              <a:rPr lang="fr-BE" altLang="en-US" sz="2000" dirty="0" err="1" smtClean="0"/>
              <a:t>assessment</a:t>
            </a:r>
            <a:r>
              <a:rPr lang="fr-BE" altLang="en-US" dirty="0" smtClean="0"/>
              <a:t/>
            </a:r>
            <a:br>
              <a:rPr lang="fr-BE" altLang="en-US" dirty="0" smtClean="0"/>
            </a:br>
            <a:r>
              <a:rPr lang="fr-BE" altLang="en-US" dirty="0" smtClean="0"/>
              <a:t/>
            </a:r>
            <a:br>
              <a:rPr lang="fr-BE" altLang="en-US" dirty="0" smtClean="0"/>
            </a:br>
            <a:endParaRPr lang="fr-BE" altLang="en-US" dirty="0" smtClean="0"/>
          </a:p>
        </p:txBody>
      </p:sp>
    </p:spTree>
    <p:extLst>
      <p:ext uri="{BB962C8B-B14F-4D97-AF65-F5344CB8AC3E}">
        <p14:creationId xmlns:p14="http://schemas.microsoft.com/office/powerpoint/2010/main" val="2186522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0" y="19050"/>
            <a:ext cx="88931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eaLnBrk="1" hangingPunct="1">
              <a:defRPr/>
            </a:pPr>
            <a:r>
              <a:rPr lang="en-GB" sz="2800" dirty="0" smtClean="0">
                <a:solidFill>
                  <a:srgbClr val="FFC000"/>
                </a:solidFill>
                <a:latin typeface="+mn-lt"/>
                <a:ea typeface="ＭＳ Ｐゴシック" charset="-128"/>
                <a:cs typeface="+mn-cs"/>
              </a:rPr>
              <a:t>Provisions on </a:t>
            </a:r>
          </a:p>
          <a:p>
            <a:pPr eaLnBrk="1" hangingPunct="1">
              <a:defRPr/>
            </a:pPr>
            <a:r>
              <a:rPr lang="en-GB" sz="2800" dirty="0" smtClean="0">
                <a:solidFill>
                  <a:srgbClr val="FFC000"/>
                </a:solidFill>
                <a:latin typeface="+mn-lt"/>
                <a:ea typeface="ＭＳ Ｐゴシック" charset="-128"/>
                <a:cs typeface="+mn-cs"/>
              </a:rPr>
              <a:t>financing methods</a:t>
            </a:r>
            <a:endParaRPr lang="en-GB" sz="2800" dirty="0">
              <a:solidFill>
                <a:srgbClr val="FFC000"/>
              </a:solidFill>
              <a:latin typeface="+mn-lt"/>
              <a:ea typeface="ＭＳ Ｐゴシック" charset="-128"/>
              <a:cs typeface="+mn-cs"/>
            </a:endParaRPr>
          </a:p>
        </p:txBody>
      </p:sp>
      <p:sp>
        <p:nvSpPr>
          <p:cNvPr id="38915" name="TextBox 3"/>
          <p:cNvSpPr txBox="1">
            <a:spLocks noChangeArrowheads="1"/>
          </p:cNvSpPr>
          <p:nvPr/>
        </p:nvSpPr>
        <p:spPr bwMode="auto">
          <a:xfrm>
            <a:off x="17463" y="1341438"/>
            <a:ext cx="9137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eaLnBrk="1" hangingPunct="1"/>
            <a:r>
              <a:rPr lang="fr-BE" altLang="en-US" sz="2400" b="1" dirty="0">
                <a:solidFill>
                  <a:schemeClr val="tx1"/>
                </a:solidFill>
              </a:rPr>
              <a:t>Template for </a:t>
            </a:r>
            <a:r>
              <a:rPr lang="fr-BE" altLang="en-US" sz="2400" b="1" dirty="0" err="1">
                <a:solidFill>
                  <a:schemeClr val="tx1"/>
                </a:solidFill>
              </a:rPr>
              <a:t>agreements</a:t>
            </a:r>
            <a:r>
              <a:rPr lang="fr-BE" altLang="en-US" sz="2400" b="1" dirty="0">
                <a:solidFill>
                  <a:schemeClr val="tx1"/>
                </a:solidFill>
              </a:rPr>
              <a:t> in indirect management - PAGODA </a:t>
            </a:r>
            <a:endParaRPr lang="en-GB" altLang="en-US" sz="2400" b="1" dirty="0">
              <a:solidFill>
                <a:schemeClr val="tx1"/>
              </a:solidFill>
            </a:endParaRPr>
          </a:p>
        </p:txBody>
      </p:sp>
      <p:sp>
        <p:nvSpPr>
          <p:cNvPr id="38916" name="TextBox 4"/>
          <p:cNvSpPr txBox="1">
            <a:spLocks noChangeArrowheads="1"/>
          </p:cNvSpPr>
          <p:nvPr/>
        </p:nvSpPr>
        <p:spPr bwMode="auto">
          <a:xfrm>
            <a:off x="395288" y="1801813"/>
            <a:ext cx="801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eaLnBrk="1" hangingPunct="1"/>
            <a:r>
              <a:rPr lang="fr-BE" altLang="en-US" sz="2400" b="1">
                <a:solidFill>
                  <a:srgbClr val="FFC000"/>
                </a:solidFill>
              </a:rPr>
              <a:t>P</a:t>
            </a:r>
            <a:r>
              <a:rPr lang="fr-BE" altLang="en-US" sz="2400">
                <a:solidFill>
                  <a:srgbClr val="0F5494"/>
                </a:solidFill>
              </a:rPr>
              <a:t>illar </a:t>
            </a:r>
            <a:r>
              <a:rPr lang="fr-BE" altLang="en-US" sz="2400" b="1">
                <a:solidFill>
                  <a:srgbClr val="FFC000"/>
                </a:solidFill>
              </a:rPr>
              <a:t>A</a:t>
            </a:r>
            <a:r>
              <a:rPr lang="fr-BE" altLang="en-US" sz="2400">
                <a:solidFill>
                  <a:srgbClr val="0F5494"/>
                </a:solidFill>
              </a:rPr>
              <a:t>ssessed </a:t>
            </a:r>
            <a:r>
              <a:rPr lang="fr-BE" altLang="en-US" sz="2400" b="1">
                <a:solidFill>
                  <a:srgbClr val="FFC000"/>
                </a:solidFill>
              </a:rPr>
              <a:t>G</a:t>
            </a:r>
            <a:r>
              <a:rPr lang="fr-BE" altLang="en-US" sz="2400">
                <a:solidFill>
                  <a:srgbClr val="0F5494"/>
                </a:solidFill>
              </a:rPr>
              <a:t>rant </a:t>
            </a:r>
            <a:r>
              <a:rPr lang="fr-BE" altLang="en-US" sz="2400" b="1">
                <a:solidFill>
                  <a:srgbClr val="FFC000"/>
                </a:solidFill>
              </a:rPr>
              <a:t>O</a:t>
            </a:r>
            <a:r>
              <a:rPr lang="fr-BE" altLang="en-US" sz="2400">
                <a:solidFill>
                  <a:srgbClr val="0F5494"/>
                </a:solidFill>
              </a:rPr>
              <a:t>r </a:t>
            </a:r>
            <a:r>
              <a:rPr lang="fr-BE" altLang="en-US" sz="2400" b="1">
                <a:solidFill>
                  <a:srgbClr val="FFC000"/>
                </a:solidFill>
              </a:rPr>
              <a:t>D</a:t>
            </a:r>
            <a:r>
              <a:rPr lang="fr-BE" altLang="en-US" sz="2400">
                <a:solidFill>
                  <a:srgbClr val="0F5494"/>
                </a:solidFill>
              </a:rPr>
              <a:t>elegation </a:t>
            </a:r>
            <a:r>
              <a:rPr lang="fr-BE" altLang="en-US" sz="2400" b="1">
                <a:solidFill>
                  <a:srgbClr val="FFC000"/>
                </a:solidFill>
              </a:rPr>
              <a:t>A</a:t>
            </a:r>
            <a:r>
              <a:rPr lang="fr-BE" altLang="en-US" sz="2400">
                <a:solidFill>
                  <a:srgbClr val="0F5494"/>
                </a:solidFill>
              </a:rPr>
              <a:t>greement</a:t>
            </a:r>
            <a:endParaRPr lang="en-GB" altLang="en-US" sz="2400">
              <a:solidFill>
                <a:srgbClr val="0F5494"/>
              </a:solidFill>
            </a:endParaRPr>
          </a:p>
        </p:txBody>
      </p:sp>
      <p:sp>
        <p:nvSpPr>
          <p:cNvPr id="6" name="TextBox 5"/>
          <p:cNvSpPr txBox="1"/>
          <p:nvPr/>
        </p:nvSpPr>
        <p:spPr>
          <a:xfrm>
            <a:off x="250825" y="2565400"/>
            <a:ext cx="8713788" cy="1568450"/>
          </a:xfrm>
          <a:prstGeom prst="rect">
            <a:avLst/>
          </a:prstGeom>
          <a:noFill/>
        </p:spPr>
        <p:txBody>
          <a:bodyPr>
            <a:spAutoFit/>
          </a:bodyPr>
          <a:lstStyle/>
          <a:p>
            <a:pPr marL="342900" indent="-342900" algn="l">
              <a:buFontTx/>
              <a:buChar char="-"/>
              <a:defRPr/>
            </a:pPr>
            <a:r>
              <a:rPr lang="fr-BE" sz="2400" dirty="0"/>
              <a:t>For </a:t>
            </a:r>
            <a:r>
              <a:rPr lang="fr-BE" sz="2400" dirty="0" err="1"/>
              <a:t>entities</a:t>
            </a:r>
            <a:r>
              <a:rPr lang="fr-BE" sz="2400" dirty="0"/>
              <a:t> </a:t>
            </a:r>
            <a:r>
              <a:rPr lang="fr-BE" sz="2400" dirty="0" err="1"/>
              <a:t>who</a:t>
            </a:r>
            <a:r>
              <a:rPr lang="fr-BE" sz="2400" dirty="0"/>
              <a:t> </a:t>
            </a:r>
            <a:r>
              <a:rPr lang="fr-BE" sz="2400" dirty="0" err="1"/>
              <a:t>meet</a:t>
            </a:r>
            <a:r>
              <a:rPr lang="fr-BE" sz="2400" dirty="0"/>
              <a:t> the </a:t>
            </a:r>
            <a:r>
              <a:rPr lang="fr-BE" sz="2400" dirty="0" err="1"/>
              <a:t>selection</a:t>
            </a:r>
            <a:r>
              <a:rPr lang="fr-BE" sz="2400" dirty="0"/>
              <a:t> </a:t>
            </a:r>
            <a:r>
              <a:rPr lang="fr-BE" sz="2400" dirty="0" err="1"/>
              <a:t>criteria</a:t>
            </a:r>
            <a:r>
              <a:rPr lang="fr-BE" sz="2400" dirty="0"/>
              <a:t> of Art. 139 of the Financial </a:t>
            </a:r>
            <a:r>
              <a:rPr lang="fr-BE" sz="2400" dirty="0" err="1"/>
              <a:t>Regulation</a:t>
            </a:r>
            <a:endParaRPr lang="fr-BE" sz="2400" dirty="0"/>
          </a:p>
          <a:p>
            <a:pPr algn="l">
              <a:defRPr/>
            </a:pPr>
            <a:endParaRPr lang="fr-BE" sz="2400" dirty="0"/>
          </a:p>
          <a:p>
            <a:pPr marL="342900" indent="-342900" algn="l">
              <a:buFontTx/>
              <a:buChar char="-"/>
              <a:defRPr/>
            </a:pPr>
            <a:r>
              <a:rPr lang="fr-BE" sz="2400" dirty="0" err="1"/>
              <a:t>Negotiations</a:t>
            </a:r>
            <a:r>
              <a:rPr lang="fr-BE" sz="2400" dirty="0"/>
              <a:t> are </a:t>
            </a:r>
            <a:r>
              <a:rPr lang="fr-BE" sz="2400" dirty="0" err="1" smtClean="0"/>
              <a:t>nearly</a:t>
            </a:r>
            <a:r>
              <a:rPr lang="fr-BE" sz="2400" dirty="0" smtClean="0"/>
              <a:t> </a:t>
            </a:r>
            <a:r>
              <a:rPr lang="fr-BE" sz="2400" dirty="0" err="1" smtClean="0"/>
              <a:t>finalised</a:t>
            </a:r>
            <a:endParaRPr lang="en-GB" sz="2400" dirty="0" err="1"/>
          </a:p>
        </p:txBody>
      </p:sp>
    </p:spTree>
    <p:extLst>
      <p:ext uri="{BB962C8B-B14F-4D97-AF65-F5344CB8AC3E}">
        <p14:creationId xmlns:p14="http://schemas.microsoft.com/office/powerpoint/2010/main" val="2327987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50449">
            <a:off x="1287463" y="3240088"/>
            <a:ext cx="30480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75354">
            <a:off x="5940425" y="2549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630123">
            <a:off x="5457825" y="1120775"/>
            <a:ext cx="1905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715331">
            <a:off x="5551488" y="588962"/>
            <a:ext cx="21796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7694886E-0B04-4DAE-B55D-888038BC3D25}" type="slidenum">
              <a:rPr lang="en-GB"/>
              <a:pPr>
                <a:defRPr/>
              </a:pPr>
              <a:t>19</a:t>
            </a:fld>
            <a:endParaRPr lang="en-GB"/>
          </a:p>
        </p:txBody>
      </p:sp>
      <p:pic>
        <p:nvPicPr>
          <p:cNvPr id="57351"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044796">
            <a:off x="563562" y="1371601"/>
            <a:ext cx="12795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657342">
            <a:off x="5878513" y="2284413"/>
            <a:ext cx="210026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738799">
            <a:off x="115888" y="1820863"/>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393324">
            <a:off x="5868988" y="2052638"/>
            <a:ext cx="22860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177644">
            <a:off x="5445919" y="437357"/>
            <a:ext cx="128587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906418">
            <a:off x="-15081" y="678656"/>
            <a:ext cx="1925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p:cNvSpPr/>
          <p:nvPr/>
        </p:nvSpPr>
        <p:spPr>
          <a:xfrm>
            <a:off x="1830388" y="1830388"/>
            <a:ext cx="509587" cy="2209800"/>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Freeform 19"/>
          <p:cNvSpPr/>
          <p:nvPr/>
        </p:nvSpPr>
        <p:spPr>
          <a:xfrm>
            <a:off x="1560513" y="2482850"/>
            <a:ext cx="779462" cy="1450975"/>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Freeform 21"/>
          <p:cNvSpPr/>
          <p:nvPr/>
        </p:nvSpPr>
        <p:spPr>
          <a:xfrm rot="20771409">
            <a:off x="1849438" y="2081213"/>
            <a:ext cx="252412" cy="2019300"/>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Freeform 22"/>
          <p:cNvSpPr/>
          <p:nvPr/>
        </p:nvSpPr>
        <p:spPr>
          <a:xfrm rot="16379007">
            <a:off x="2599531" y="1210470"/>
            <a:ext cx="2720975" cy="3103562"/>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Freeform 25"/>
          <p:cNvSpPr/>
          <p:nvPr/>
        </p:nvSpPr>
        <p:spPr>
          <a:xfrm rot="16379007">
            <a:off x="2897982" y="1310481"/>
            <a:ext cx="2205038" cy="3209925"/>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Freeform 26"/>
          <p:cNvSpPr/>
          <p:nvPr/>
        </p:nvSpPr>
        <p:spPr>
          <a:xfrm rot="16379007">
            <a:off x="3102769" y="1689894"/>
            <a:ext cx="1714500" cy="3154362"/>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Freeform 27"/>
          <p:cNvSpPr/>
          <p:nvPr/>
        </p:nvSpPr>
        <p:spPr>
          <a:xfrm rot="16379007">
            <a:off x="3374232" y="1762919"/>
            <a:ext cx="1250950" cy="3259137"/>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Freeform 28"/>
          <p:cNvSpPr/>
          <p:nvPr/>
        </p:nvSpPr>
        <p:spPr>
          <a:xfrm rot="16379007">
            <a:off x="3655218" y="1780382"/>
            <a:ext cx="938213" cy="3524250"/>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Freeform 29"/>
          <p:cNvSpPr/>
          <p:nvPr/>
        </p:nvSpPr>
        <p:spPr>
          <a:xfrm rot="16379007">
            <a:off x="3656807" y="2059781"/>
            <a:ext cx="655638" cy="3260725"/>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Freeform 30"/>
          <p:cNvSpPr/>
          <p:nvPr/>
        </p:nvSpPr>
        <p:spPr>
          <a:xfrm rot="20576493">
            <a:off x="4189413" y="4589463"/>
            <a:ext cx="2246312" cy="1735137"/>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Freeform 32"/>
          <p:cNvSpPr/>
          <p:nvPr/>
        </p:nvSpPr>
        <p:spPr>
          <a:xfrm rot="20831032">
            <a:off x="4044950" y="4808538"/>
            <a:ext cx="423863" cy="984250"/>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reeform 33"/>
          <p:cNvSpPr/>
          <p:nvPr/>
        </p:nvSpPr>
        <p:spPr>
          <a:xfrm rot="20855506">
            <a:off x="4181475" y="4816475"/>
            <a:ext cx="1030288" cy="1135063"/>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Freeform 34"/>
          <p:cNvSpPr/>
          <p:nvPr/>
        </p:nvSpPr>
        <p:spPr>
          <a:xfrm rot="20681280">
            <a:off x="4154488" y="4633913"/>
            <a:ext cx="1606550" cy="1335087"/>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Freeform 36"/>
          <p:cNvSpPr/>
          <p:nvPr/>
        </p:nvSpPr>
        <p:spPr>
          <a:xfrm rot="20733117">
            <a:off x="4106863" y="4649788"/>
            <a:ext cx="2370137" cy="1620837"/>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899" name="Title 1"/>
          <p:cNvSpPr>
            <a:spLocks noGrp="1"/>
          </p:cNvSpPr>
          <p:nvPr>
            <p:ph type="title"/>
          </p:nvPr>
        </p:nvSpPr>
        <p:spPr>
          <a:xfrm>
            <a:off x="971550" y="125413"/>
            <a:ext cx="6627813" cy="1143000"/>
          </a:xfrm>
        </p:spPr>
        <p:txBody>
          <a:bodyPr/>
          <a:lstStyle/>
          <a:p>
            <a:pPr indent="0" algn="l" eaLnBrk="1" hangingPunct="1">
              <a:defRPr/>
            </a:pPr>
            <a:r>
              <a:rPr lang="en-GB" sz="2000" dirty="0" smtClean="0">
                <a:solidFill>
                  <a:schemeClr val="tx2"/>
                </a:solidFill>
                <a:ea typeface="MS PGothic" pitchFamily="34" charset="-128"/>
              </a:rPr>
              <a:t>EU Trust Funds</a:t>
            </a:r>
          </a:p>
        </p:txBody>
      </p:sp>
      <p:sp>
        <p:nvSpPr>
          <p:cNvPr id="21" name="Freeform 20"/>
          <p:cNvSpPr/>
          <p:nvPr/>
        </p:nvSpPr>
        <p:spPr>
          <a:xfrm rot="20771409">
            <a:off x="4152900" y="4522788"/>
            <a:ext cx="2784475" cy="1565275"/>
          </a:xfrm>
          <a:custGeom>
            <a:avLst/>
            <a:gdLst>
              <a:gd name="connsiteX0" fmla="*/ 0 w 616689"/>
              <a:gd name="connsiteY0" fmla="*/ 0 h 723014"/>
              <a:gd name="connsiteX1" fmla="*/ 297712 w 616689"/>
              <a:gd name="connsiteY1" fmla="*/ 223283 h 723014"/>
              <a:gd name="connsiteX2" fmla="*/ 616689 w 616689"/>
              <a:gd name="connsiteY2" fmla="*/ 723014 h 723014"/>
            </a:gdLst>
            <a:ahLst/>
            <a:cxnLst>
              <a:cxn ang="0">
                <a:pos x="connsiteX0" y="connsiteY0"/>
              </a:cxn>
              <a:cxn ang="0">
                <a:pos x="connsiteX1" y="connsiteY1"/>
              </a:cxn>
              <a:cxn ang="0">
                <a:pos x="connsiteX2" y="connsiteY2"/>
              </a:cxn>
            </a:cxnLst>
            <a:rect l="l" t="t" r="r" b="b"/>
            <a:pathLst>
              <a:path w="616689" h="723014">
                <a:moveTo>
                  <a:pt x="0" y="0"/>
                </a:moveTo>
                <a:cubicBezTo>
                  <a:pt x="97465" y="51390"/>
                  <a:pt x="194930" y="102781"/>
                  <a:pt x="297712" y="223283"/>
                </a:cubicBezTo>
                <a:cubicBezTo>
                  <a:pt x="400494" y="343785"/>
                  <a:pt x="508591" y="533399"/>
                  <a:pt x="616689" y="723014"/>
                </a:cubicBezTo>
              </a:path>
            </a:pathLst>
          </a:custGeom>
          <a:noFill/>
          <a:ln w="114300" cmpd="tri">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373" name="TextBox 31"/>
          <p:cNvSpPr txBox="1">
            <a:spLocks noChangeArrowheads="1"/>
          </p:cNvSpPr>
          <p:nvPr/>
        </p:nvSpPr>
        <p:spPr bwMode="auto">
          <a:xfrm>
            <a:off x="890588" y="6053138"/>
            <a:ext cx="339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algn="r" eaLnBrk="1" hangingPunct="1"/>
            <a:r>
              <a:rPr lang="en-GB" altLang="en-US" sz="2000" b="1">
                <a:solidFill>
                  <a:schemeClr val="tx1"/>
                </a:solidFill>
                <a:latin typeface="Arial" pitchFamily="34" charset="0"/>
              </a:rPr>
              <a:t>Final Recipients</a:t>
            </a:r>
          </a:p>
        </p:txBody>
      </p:sp>
      <p:sp>
        <p:nvSpPr>
          <p:cNvPr id="57374" name="TextBox 37"/>
          <p:cNvSpPr txBox="1">
            <a:spLocks noChangeArrowheads="1"/>
          </p:cNvSpPr>
          <p:nvPr/>
        </p:nvSpPr>
        <p:spPr bwMode="auto">
          <a:xfrm>
            <a:off x="1476375" y="1228725"/>
            <a:ext cx="362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algn="r" eaLnBrk="1" hangingPunct="1"/>
            <a:r>
              <a:rPr lang="en-GB" altLang="en-US" sz="2000" b="1">
                <a:solidFill>
                  <a:schemeClr val="tx1"/>
                </a:solidFill>
                <a:latin typeface="Arial" pitchFamily="34" charset="0"/>
              </a:rPr>
              <a:t>Jointly Co-financing Donors</a:t>
            </a:r>
          </a:p>
        </p:txBody>
      </p:sp>
      <p:pic>
        <p:nvPicPr>
          <p:cNvPr id="57375" name="Picture 3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82988" y="3641725"/>
            <a:ext cx="487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36513" y="4462463"/>
            <a:ext cx="2611438" cy="1323975"/>
            <a:chOff x="-36489" y="4462080"/>
            <a:chExt cx="2611719" cy="1324131"/>
          </a:xfrm>
        </p:grpSpPr>
        <p:pic>
          <p:nvPicPr>
            <p:cNvPr id="57379" name="Picture 4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073676">
              <a:off x="1630904" y="4640704"/>
              <a:ext cx="944326" cy="5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80" name="TextBox 38"/>
            <p:cNvSpPr txBox="1">
              <a:spLocks noChangeArrowheads="1"/>
            </p:cNvSpPr>
            <p:nvPr/>
          </p:nvSpPr>
          <p:spPr bwMode="auto">
            <a:xfrm>
              <a:off x="-36489" y="4462080"/>
              <a:ext cx="1886978" cy="132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algn="r" eaLnBrk="1" hangingPunct="1"/>
              <a:r>
                <a:rPr lang="en-GB" altLang="en-US" sz="2000" b="1">
                  <a:solidFill>
                    <a:schemeClr val="tx1"/>
                  </a:solidFill>
                  <a:latin typeface="Arial" pitchFamily="34" charset="0"/>
                </a:rPr>
                <a:t>Commission-administered EU Trust Fund</a:t>
              </a:r>
            </a:p>
          </p:txBody>
        </p:sp>
      </p:grpSp>
      <p:pic>
        <p:nvPicPr>
          <p:cNvPr id="57377" name="Picture 4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585901">
            <a:off x="7042150" y="2393950"/>
            <a:ext cx="8493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8" name="TextBox 31"/>
          <p:cNvSpPr txBox="1">
            <a:spLocks noChangeArrowheads="1"/>
          </p:cNvSpPr>
          <p:nvPr/>
        </p:nvSpPr>
        <p:spPr bwMode="auto">
          <a:xfrm rot="2136085">
            <a:off x="1674813" y="4033838"/>
            <a:ext cx="14398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algn="ctr" eaLnBrk="1" hangingPunct="1"/>
            <a:r>
              <a:rPr lang="en-GB" altLang="en-US" sz="2000" b="1">
                <a:solidFill>
                  <a:schemeClr val="tx1"/>
                </a:solidFill>
                <a:latin typeface="Arial" pitchFamily="34" charset="0"/>
              </a:rPr>
              <a:t>EU</a:t>
            </a:r>
          </a:p>
          <a:p>
            <a:pPr algn="ctr" eaLnBrk="1" hangingPunct="1"/>
            <a:r>
              <a:rPr lang="en-GB" altLang="en-US" sz="2000" b="1">
                <a:solidFill>
                  <a:schemeClr val="tx1"/>
                </a:solidFill>
                <a:latin typeface="Arial" pitchFamily="34" charset="0"/>
              </a:rPr>
              <a:t>Trust Fund</a:t>
            </a:r>
          </a:p>
        </p:txBody>
      </p:sp>
    </p:spTree>
    <p:extLst>
      <p:ext uri="{BB962C8B-B14F-4D97-AF65-F5344CB8AC3E}">
        <p14:creationId xmlns:p14="http://schemas.microsoft.com/office/powerpoint/2010/main" val="2556929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2008"/>
            <a:ext cx="4032448" cy="908720"/>
          </a:xfrm>
        </p:spPr>
        <p:txBody>
          <a:bodyPr/>
          <a:lstStyle/>
          <a:p>
            <a:pPr algn="l">
              <a:lnSpc>
                <a:spcPct val="150000"/>
              </a:lnSpc>
            </a:pPr>
            <a:r>
              <a:rPr lang="en-GB" sz="1600" b="1" dirty="0" smtClean="0">
                <a:solidFill>
                  <a:schemeClr val="tx2"/>
                </a:solidFill>
              </a:rPr>
              <a:t>MFF 2007 – 2013 Funding Heading IV</a:t>
            </a:r>
            <a:br>
              <a:rPr lang="en-GB" sz="1600" b="1" dirty="0" smtClean="0">
                <a:solidFill>
                  <a:schemeClr val="tx2"/>
                </a:solidFill>
              </a:rPr>
            </a:br>
            <a:endParaRPr lang="en-GB" sz="1600" b="1" dirty="0">
              <a:solidFill>
                <a:schemeClr val="tx2"/>
              </a:solidFill>
            </a:endParaRPr>
          </a:p>
        </p:txBody>
      </p:sp>
      <p:sp>
        <p:nvSpPr>
          <p:cNvPr id="3" name="Text Placeholder 2"/>
          <p:cNvSpPr>
            <a:spLocks noGrp="1"/>
          </p:cNvSpPr>
          <p:nvPr>
            <p:ph type="body" idx="1"/>
          </p:nvPr>
        </p:nvSpPr>
        <p:spPr>
          <a:xfrm>
            <a:off x="395536" y="1412776"/>
            <a:ext cx="3240360" cy="423738"/>
          </a:xfrm>
        </p:spPr>
        <p:txBody>
          <a:bodyPr/>
          <a:lstStyle/>
          <a:p>
            <a:r>
              <a:rPr lang="en-GB" sz="1200" dirty="0" smtClean="0">
                <a:latin typeface="+mj-lt"/>
              </a:rPr>
              <a:t>€ 1.6 billion (2% of </a:t>
            </a:r>
            <a:r>
              <a:rPr lang="en-GB" sz="1200" dirty="0">
                <a:latin typeface="+mj-lt"/>
              </a:rPr>
              <a:t>the budget for the EU External </a:t>
            </a:r>
            <a:r>
              <a:rPr lang="en-GB" sz="1200" dirty="0" smtClean="0">
                <a:latin typeface="+mj-lt"/>
              </a:rPr>
              <a:t>Instruments)</a:t>
            </a:r>
            <a:endParaRPr lang="en-GB" sz="1200" dirty="0">
              <a:latin typeface="+mj-lt"/>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978482050"/>
              </p:ext>
            </p:extLst>
          </p:nvPr>
        </p:nvGraphicFramePr>
        <p:xfrm>
          <a:off x="391666" y="1894383"/>
          <a:ext cx="4040188" cy="40953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4572000" y="1412776"/>
            <a:ext cx="3321695" cy="423738"/>
          </a:xfrm>
        </p:spPr>
        <p:txBody>
          <a:bodyPr/>
          <a:lstStyle/>
          <a:p>
            <a:r>
              <a:rPr lang="en-GB" sz="1200" dirty="0" smtClean="0"/>
              <a:t>€ 2.3 billion (2.5% of the budget for the EU External Instruments)</a:t>
            </a:r>
            <a:endParaRPr lang="en-GB" sz="12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524512713"/>
              </p:ext>
            </p:extLst>
          </p:nvPr>
        </p:nvGraphicFramePr>
        <p:xfrm>
          <a:off x="4771057" y="1916832"/>
          <a:ext cx="4103439" cy="420645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576664" y="44624"/>
            <a:ext cx="3312368" cy="781240"/>
          </a:xfrm>
          <a:prstGeom prst="rect">
            <a:avLst/>
          </a:prstGeom>
          <a:noFill/>
        </p:spPr>
        <p:txBody>
          <a:bodyPr wrap="square" rtlCol="0">
            <a:spAutoFit/>
          </a:bodyPr>
          <a:lstStyle/>
          <a:p>
            <a:pPr>
              <a:lnSpc>
                <a:spcPct val="150000"/>
              </a:lnSpc>
            </a:pPr>
            <a:r>
              <a:rPr lang="en-GB" sz="1600" b="1" i="0" dirty="0" smtClean="0">
                <a:solidFill>
                  <a:schemeClr val="tx2"/>
                </a:solidFill>
                <a:latin typeface="+mj-lt"/>
              </a:rPr>
              <a:t>MFF 2014 – 2020 Funding Heading IV</a:t>
            </a:r>
          </a:p>
        </p:txBody>
      </p:sp>
      <p:sp>
        <p:nvSpPr>
          <p:cNvPr id="4" name="TextBox 3"/>
          <p:cNvSpPr txBox="1"/>
          <p:nvPr/>
        </p:nvSpPr>
        <p:spPr>
          <a:xfrm>
            <a:off x="2411760" y="6021288"/>
            <a:ext cx="4464496" cy="369332"/>
          </a:xfrm>
          <a:prstGeom prst="rect">
            <a:avLst/>
          </a:prstGeom>
          <a:noFill/>
        </p:spPr>
        <p:txBody>
          <a:bodyPr wrap="square" rtlCol="0">
            <a:spAutoFit/>
          </a:bodyPr>
          <a:lstStyle/>
          <a:p>
            <a:pPr algn="ctr"/>
            <a:r>
              <a:rPr lang="en-GB" sz="1800" i="0" u="sng" dirty="0" smtClean="0">
                <a:latin typeface="+mj-lt"/>
              </a:rPr>
              <a:t>Amount €</a:t>
            </a:r>
            <a:r>
              <a:rPr lang="en-GB" sz="1800" i="0" u="sng" dirty="0" err="1" smtClean="0">
                <a:latin typeface="+mj-lt"/>
              </a:rPr>
              <a:t>bn</a:t>
            </a:r>
            <a:r>
              <a:rPr lang="en-GB" sz="1800" i="0" u="sng" dirty="0" smtClean="0">
                <a:latin typeface="+mj-lt"/>
              </a:rPr>
              <a:t> </a:t>
            </a:r>
            <a:endParaRPr lang="en-GB" sz="1800" i="0" u="sng" dirty="0">
              <a:latin typeface="+mj-lt"/>
            </a:endParaRPr>
          </a:p>
        </p:txBody>
      </p:sp>
    </p:spTree>
    <p:extLst>
      <p:ext uri="{BB962C8B-B14F-4D97-AF65-F5344CB8AC3E}">
        <p14:creationId xmlns:p14="http://schemas.microsoft.com/office/powerpoint/2010/main" val="1520289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l">
              <a:defRPr/>
            </a:pPr>
            <a:r>
              <a:rPr lang="en-GB" sz="2000" dirty="0" smtClean="0">
                <a:solidFill>
                  <a:schemeClr val="tx2"/>
                </a:solidFill>
                <a:ea typeface="MS PGothic" pitchFamily="34" charset="-128"/>
              </a:rPr>
              <a:t>EU Trust Funds: </a:t>
            </a:r>
            <a:r>
              <a:rPr lang="en-GB" sz="2000" dirty="0" smtClean="0">
                <a:solidFill>
                  <a:schemeClr val="tx2"/>
                </a:solidFill>
                <a:ea typeface="MS PGothic" pitchFamily="34" charset="-128"/>
              </a:rPr>
              <a:t>comparison</a:t>
            </a:r>
            <a:endParaRPr lang="en-GB" dirty="0" smtClean="0">
              <a:ea typeface="MS PGothic" pitchFamily="34" charset="-128"/>
            </a:endParaRPr>
          </a:p>
        </p:txBody>
      </p:sp>
      <p:graphicFrame>
        <p:nvGraphicFramePr>
          <p:cNvPr id="6" name="Content Placeholder 5"/>
          <p:cNvGraphicFramePr>
            <a:graphicFrameLocks noGrp="1"/>
          </p:cNvGraphicFramePr>
          <p:nvPr>
            <p:ph idx="1"/>
          </p:nvPr>
        </p:nvGraphicFramePr>
        <p:xfrm>
          <a:off x="457200" y="1268413"/>
          <a:ext cx="8229600" cy="5110173"/>
        </p:xfrm>
        <a:graphic>
          <a:graphicData uri="http://schemas.openxmlformats.org/drawingml/2006/table">
            <a:tbl>
              <a:tblPr firstRow="1" bandRow="1">
                <a:tableStyleId>{073A0DAA-6AF3-43AB-8588-CEC1D06C72B9}</a:tableStyleId>
              </a:tblPr>
              <a:tblGrid>
                <a:gridCol w="1306488"/>
                <a:gridCol w="3168352"/>
                <a:gridCol w="3754760"/>
              </a:tblGrid>
              <a:tr h="527672">
                <a:tc>
                  <a:txBody>
                    <a:bodyPr/>
                    <a:lstStyle/>
                    <a:p>
                      <a:endParaRPr lang="en-GB" sz="1400" dirty="0"/>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European Development Fund</a:t>
                      </a:r>
                    </a:p>
                  </a:txBody>
                  <a:tcPr marT="45722" marB="45722"/>
                </a:tc>
                <a:tc>
                  <a:txBody>
                    <a:bodyPr/>
                    <a:lstStyle/>
                    <a:p>
                      <a:pPr algn="ctr"/>
                      <a:r>
                        <a:rPr lang="en-GB" sz="1400" dirty="0" smtClean="0"/>
                        <a:t>EU</a:t>
                      </a:r>
                      <a:r>
                        <a:rPr lang="en-GB" sz="1400" baseline="0" dirty="0" smtClean="0"/>
                        <a:t> Trust Fund</a:t>
                      </a:r>
                      <a:endParaRPr lang="en-GB" sz="1400" dirty="0"/>
                    </a:p>
                  </a:txBody>
                  <a:tcPr marT="45722" marB="45722"/>
                </a:tc>
              </a:tr>
              <a:tr h="304820">
                <a:tc>
                  <a:txBody>
                    <a:bodyPr/>
                    <a:lstStyle/>
                    <a:p>
                      <a:r>
                        <a:rPr lang="en-GB" sz="1400" dirty="0" smtClean="0"/>
                        <a:t>legal entity</a:t>
                      </a:r>
                      <a:endParaRPr lang="en-GB" sz="1400" dirty="0"/>
                    </a:p>
                  </a:txBody>
                  <a:tcPr marT="45722" marB="45722"/>
                </a:tc>
                <a:tc>
                  <a:txBody>
                    <a:bodyPr/>
                    <a:lstStyle/>
                    <a:p>
                      <a:r>
                        <a:rPr lang="en-GB" sz="1400" dirty="0" smtClean="0"/>
                        <a:t>NO</a:t>
                      </a:r>
                      <a:endParaRPr lang="en-GB" sz="1400" dirty="0"/>
                    </a:p>
                  </a:txBody>
                  <a:tcPr marT="45722" marB="45722"/>
                </a:tc>
                <a:tc>
                  <a:txBody>
                    <a:bodyPr/>
                    <a:lstStyle/>
                    <a:p>
                      <a:r>
                        <a:rPr lang="en-GB" sz="1400" dirty="0" smtClean="0"/>
                        <a:t>NO</a:t>
                      </a:r>
                      <a:endParaRPr lang="en-GB" sz="1400" dirty="0"/>
                    </a:p>
                  </a:txBody>
                  <a:tcPr marT="45722" marB="45722"/>
                </a:tc>
              </a:tr>
              <a:tr h="518193">
                <a:tc>
                  <a:txBody>
                    <a:bodyPr/>
                    <a:lstStyle/>
                    <a:p>
                      <a:r>
                        <a:rPr lang="en-GB" sz="1400" dirty="0" smtClean="0"/>
                        <a:t>scope</a:t>
                      </a:r>
                      <a:endParaRPr lang="en-GB" sz="1400" dirty="0"/>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ACP Countries</a:t>
                      </a:r>
                    </a:p>
                  </a:txBody>
                  <a:tcPr marT="45722" marB="45722"/>
                </a:tc>
                <a:tc>
                  <a:txBody>
                    <a:bodyPr/>
                    <a:lstStyle/>
                    <a:p>
                      <a:pPr marL="0" indent="0">
                        <a:buFont typeface="Arial" pitchFamily="34" charset="0"/>
                        <a:buNone/>
                      </a:pPr>
                      <a:r>
                        <a:rPr lang="en-GB" sz="1400" dirty="0" smtClean="0"/>
                        <a:t>-</a:t>
                      </a:r>
                      <a:r>
                        <a:rPr lang="en-GB" sz="1400" baseline="0" dirty="0" smtClean="0"/>
                        <a:t> c</a:t>
                      </a:r>
                      <a:r>
                        <a:rPr lang="en-GB" sz="1400" dirty="0" smtClean="0"/>
                        <a:t>risis</a:t>
                      </a:r>
                      <a:r>
                        <a:rPr lang="en-GB" sz="1400" baseline="0" dirty="0" smtClean="0"/>
                        <a:t> &amp; post-crisis (Mali, Syria…)</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 thematic (in principle global)</a:t>
                      </a:r>
                    </a:p>
                  </a:txBody>
                  <a:tcPr marT="45722" marB="45722"/>
                </a:tc>
              </a:tr>
              <a:tr h="518193">
                <a:tc>
                  <a:txBody>
                    <a:bodyPr/>
                    <a:lstStyle/>
                    <a:p>
                      <a:r>
                        <a:rPr lang="en-GB" sz="1400" dirty="0" smtClean="0"/>
                        <a:t>created by</a:t>
                      </a:r>
                      <a:endParaRPr lang="en-GB" sz="1400" dirty="0"/>
                    </a:p>
                  </a:txBody>
                  <a:tcPr marT="45722" marB="45722"/>
                </a:tc>
                <a:tc>
                  <a:txBody>
                    <a:bodyPr/>
                    <a:lstStyle/>
                    <a:p>
                      <a:r>
                        <a:rPr lang="en-GB" sz="1400" dirty="0" smtClean="0"/>
                        <a:t>all MS's Internal</a:t>
                      </a:r>
                      <a:r>
                        <a:rPr lang="en-GB" sz="1400" baseline="0" dirty="0" smtClean="0"/>
                        <a:t> A</a:t>
                      </a:r>
                      <a:r>
                        <a:rPr lang="en-GB" sz="1400" dirty="0" smtClean="0"/>
                        <a:t>greement,</a:t>
                      </a:r>
                    </a:p>
                    <a:p>
                      <a:r>
                        <a:rPr lang="en-GB" sz="1400" dirty="0" smtClean="0"/>
                        <a:t>Council Regulations</a:t>
                      </a:r>
                      <a:endParaRPr lang="en-GB" sz="1400" dirty="0"/>
                    </a:p>
                  </a:txBody>
                  <a:tcPr marT="45722" marB="45722"/>
                </a:tc>
                <a:tc>
                  <a:txBody>
                    <a:bodyPr/>
                    <a:lstStyle/>
                    <a:p>
                      <a:r>
                        <a:rPr lang="en-GB" sz="1400" dirty="0" smtClean="0"/>
                        <a:t>Commission decision with Comitology (constitutive</a:t>
                      </a:r>
                      <a:r>
                        <a:rPr lang="en-GB" sz="1400" baseline="0" dirty="0" smtClean="0"/>
                        <a:t> act) + another donor</a:t>
                      </a:r>
                    </a:p>
                  </a:txBody>
                  <a:tcPr marT="45722" marB="45722"/>
                </a:tc>
              </a:tr>
              <a:tr h="518193">
                <a:tc>
                  <a:txBody>
                    <a:bodyPr/>
                    <a:lstStyle/>
                    <a:p>
                      <a:r>
                        <a:rPr lang="en-GB" sz="1400" dirty="0" smtClean="0"/>
                        <a:t>duration</a:t>
                      </a:r>
                      <a:endParaRPr lang="en-GB" sz="1400" dirty="0"/>
                    </a:p>
                  </a:txBody>
                  <a:tcPr marT="45722" marB="45722"/>
                </a:tc>
                <a:tc>
                  <a:txBody>
                    <a:bodyPr/>
                    <a:lstStyle/>
                    <a:p>
                      <a:r>
                        <a:rPr lang="en-GB" sz="1400" dirty="0" smtClean="0"/>
                        <a:t>fixed agreed, funds available for that duration</a:t>
                      </a:r>
                      <a:endParaRPr lang="en-GB" sz="1400" dirty="0"/>
                    </a:p>
                  </a:txBody>
                  <a:tcPr marT="45722" marB="45722"/>
                </a:tc>
                <a:tc>
                  <a:txBody>
                    <a:bodyPr/>
                    <a:lstStyle/>
                    <a:p>
                      <a:r>
                        <a:rPr lang="en-GB" sz="1400" dirty="0" smtClean="0"/>
                        <a:t>the same</a:t>
                      </a:r>
                      <a:endParaRPr lang="en-GB" sz="1400" dirty="0"/>
                    </a:p>
                  </a:txBody>
                  <a:tcPr marT="45722" marB="45722"/>
                </a:tc>
              </a:tr>
              <a:tr h="731568">
                <a:tc>
                  <a:txBody>
                    <a:bodyPr/>
                    <a:lstStyle/>
                    <a:p>
                      <a:r>
                        <a:rPr lang="en-GB" sz="1400" dirty="0" smtClean="0"/>
                        <a:t>governance</a:t>
                      </a:r>
                      <a:endParaRPr lang="en-GB" sz="1400" dirty="0"/>
                    </a:p>
                  </a:txBody>
                  <a:tcPr marT="45722" marB="45722"/>
                </a:tc>
                <a:tc>
                  <a:txBody>
                    <a:bodyPr/>
                    <a:lstStyle/>
                    <a:p>
                      <a:r>
                        <a:rPr lang="en-GB" sz="1400" dirty="0" smtClean="0"/>
                        <a:t>Commission decision with Comitology,</a:t>
                      </a:r>
                    </a:p>
                    <a:p>
                      <a:r>
                        <a:rPr lang="en-GB" sz="1400" dirty="0" smtClean="0"/>
                        <a:t>Authorising</a:t>
                      </a:r>
                      <a:r>
                        <a:rPr lang="en-GB" sz="1400" baseline="0" dirty="0" smtClean="0"/>
                        <a:t> Officer by Delegation</a:t>
                      </a:r>
                      <a:endParaRPr lang="en-GB" sz="1400" dirty="0"/>
                    </a:p>
                  </a:txBody>
                  <a:tcPr marT="45722" marB="45722"/>
                </a:tc>
                <a:tc>
                  <a:txBody>
                    <a:bodyPr/>
                    <a:lstStyle/>
                    <a:p>
                      <a:r>
                        <a:rPr lang="en-GB" sz="1400" dirty="0" smtClean="0"/>
                        <a:t>board of donors</a:t>
                      </a:r>
                    </a:p>
                    <a:p>
                      <a:r>
                        <a:rPr lang="en-GB" sz="1400" dirty="0" smtClean="0"/>
                        <a:t>Commission chairs</a:t>
                      </a:r>
                      <a:r>
                        <a:rPr lang="en-GB" sz="1400" baseline="0" dirty="0" smtClean="0"/>
                        <a:t> and has veto</a:t>
                      </a:r>
                    </a:p>
                    <a:p>
                      <a:r>
                        <a:rPr lang="en-GB" sz="1400" baseline="0" dirty="0" smtClean="0"/>
                        <a:t>MS as observers, if not donors</a:t>
                      </a:r>
                      <a:endParaRPr lang="en-GB" sz="1400" dirty="0"/>
                    </a:p>
                  </a:txBody>
                  <a:tcPr marT="45722" marB="45722"/>
                </a:tc>
              </a:tr>
              <a:tr h="944870">
                <a:tc>
                  <a:txBody>
                    <a:bodyPr/>
                    <a:lstStyle/>
                    <a:p>
                      <a:r>
                        <a:rPr lang="en-GB" sz="1400" dirty="0" smtClean="0"/>
                        <a:t>implement-</a:t>
                      </a:r>
                      <a:r>
                        <a:rPr lang="en-GB" sz="1400" dirty="0" err="1" smtClean="0"/>
                        <a:t>tation</a:t>
                      </a:r>
                      <a:endParaRPr lang="en-GB" sz="1400" dirty="0"/>
                    </a:p>
                  </a:txBody>
                  <a:tcPr marT="45722" marB="45722"/>
                </a:tc>
                <a:tc>
                  <a:txBody>
                    <a:bodyPr/>
                    <a:lstStyle/>
                    <a:p>
                      <a:r>
                        <a:rPr lang="en-GB" sz="1400" dirty="0" smtClean="0"/>
                        <a:t>Commission +</a:t>
                      </a:r>
                    </a:p>
                    <a:p>
                      <a:r>
                        <a:rPr lang="en-GB" sz="1400" dirty="0" smtClean="0"/>
                        <a:t>Indirect Management</a:t>
                      </a:r>
                      <a:endParaRPr lang="en-GB" sz="1400" dirty="0"/>
                    </a:p>
                  </a:txBody>
                  <a:tcPr marT="45722" marB="45722"/>
                </a:tc>
                <a:tc>
                  <a:txBody>
                    <a:bodyPr/>
                    <a:lstStyle/>
                    <a:p>
                      <a:r>
                        <a:rPr lang="en-GB" sz="1400" dirty="0" smtClean="0"/>
                        <a:t>Commission +</a:t>
                      </a:r>
                      <a:r>
                        <a:rPr lang="en-GB" sz="1400" baseline="0" dirty="0" smtClean="0"/>
                        <a:t> limited but sufficient Indirect Management for CPCTF: Partner Countries, International Organisations, Member States Agencies</a:t>
                      </a:r>
                      <a:endParaRPr lang="en-GB" sz="1400" dirty="0"/>
                    </a:p>
                  </a:txBody>
                  <a:tcPr marT="45722" marB="45722"/>
                </a:tc>
              </a:tr>
              <a:tr h="518193">
                <a:tc>
                  <a:txBody>
                    <a:bodyPr/>
                    <a:lstStyle/>
                    <a:p>
                      <a:r>
                        <a:rPr lang="en-GB" sz="1400" dirty="0" smtClean="0"/>
                        <a:t>rules</a:t>
                      </a:r>
                      <a:endParaRPr lang="en-GB" sz="1400" dirty="0"/>
                    </a:p>
                  </a:txBody>
                  <a:tcPr marT="45722" marB="45722"/>
                </a:tc>
                <a:tc>
                  <a:txBody>
                    <a:bodyPr/>
                    <a:lstStyle/>
                    <a:p>
                      <a:r>
                        <a:rPr lang="en-GB" sz="1400" dirty="0" smtClean="0"/>
                        <a:t>Companion, PRAG, internal Commission systems</a:t>
                      </a:r>
                      <a:endParaRPr lang="en-GB" sz="1400" dirty="0"/>
                    </a:p>
                  </a:txBody>
                  <a:tcPr marT="45722" marB="45722"/>
                </a:tc>
                <a:tc>
                  <a:txBody>
                    <a:bodyPr/>
                    <a:lstStyle/>
                    <a:p>
                      <a:r>
                        <a:rPr lang="en-GB" sz="1400" dirty="0" smtClean="0"/>
                        <a:t>the same, but simplified to speed up delivery of CPCTF?</a:t>
                      </a:r>
                      <a:endParaRPr lang="en-GB" sz="1400" dirty="0"/>
                    </a:p>
                  </a:txBody>
                  <a:tcPr marT="45722" marB="45722"/>
                </a:tc>
              </a:tr>
              <a:tr h="528457">
                <a:tc>
                  <a:txBody>
                    <a:bodyPr/>
                    <a:lstStyle/>
                    <a:p>
                      <a:r>
                        <a:rPr lang="en-GB" sz="1400" dirty="0" smtClean="0"/>
                        <a:t>running costs</a:t>
                      </a:r>
                      <a:endParaRPr lang="en-GB" sz="1400" dirty="0"/>
                    </a:p>
                  </a:txBody>
                  <a:tcPr marT="45722" marB="45722"/>
                </a:tc>
                <a:tc>
                  <a:txBody>
                    <a:bodyPr/>
                    <a:lstStyle/>
                    <a:p>
                      <a:r>
                        <a:rPr lang="en-GB" sz="1400" dirty="0" smtClean="0"/>
                        <a:t>max. 2 % of volume for administration</a:t>
                      </a:r>
                      <a:endParaRPr lang="en-GB" sz="1400" dirty="0"/>
                    </a:p>
                  </a:txBody>
                  <a:tcPr marT="45722" marB="45722"/>
                </a:tc>
                <a:tc>
                  <a:txBody>
                    <a:bodyPr/>
                    <a:lstStyle/>
                    <a:p>
                      <a:r>
                        <a:rPr lang="en-GB" sz="1400" dirty="0" smtClean="0"/>
                        <a:t>max.</a:t>
                      </a:r>
                      <a:r>
                        <a:rPr lang="en-GB" sz="1400" baseline="0" dirty="0" smtClean="0"/>
                        <a:t> 5 % of volume for administration</a:t>
                      </a:r>
                      <a:endParaRPr lang="en-GB" sz="1400" dirty="0"/>
                    </a:p>
                  </a:txBody>
                  <a:tcPr marT="45722" marB="45722"/>
                </a:tc>
              </a:tr>
            </a:tbl>
          </a:graphicData>
        </a:graphic>
      </p:graphicFrame>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20DC9ECE-27FF-4B7D-862F-2DBAA9D82B7F}" type="slidenum">
              <a:rPr lang="en-GB" smtClean="0"/>
              <a:pPr>
                <a:defRPr/>
              </a:pPr>
              <a:t>20</a:t>
            </a:fld>
            <a:endParaRPr lang="en-GB"/>
          </a:p>
        </p:txBody>
      </p:sp>
    </p:spTree>
    <p:extLst>
      <p:ext uri="{BB962C8B-B14F-4D97-AF65-F5344CB8AC3E}">
        <p14:creationId xmlns:p14="http://schemas.microsoft.com/office/powerpoint/2010/main" val="2571881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re 1"/>
          <p:cNvSpPr>
            <a:spLocks noGrp="1"/>
          </p:cNvSpPr>
          <p:nvPr>
            <p:ph type="title" idx="4294967295"/>
          </p:nvPr>
        </p:nvSpPr>
        <p:spPr>
          <a:xfrm>
            <a:off x="15875" y="1340768"/>
            <a:ext cx="6948488" cy="432048"/>
          </a:xfrm>
          <a:prstGeom prst="rect">
            <a:avLst/>
          </a:prstGeom>
        </p:spPr>
        <p:txBody>
          <a:bodyPr/>
          <a:lstStyle/>
          <a:p>
            <a:pPr marL="0" indent="0" algn="l" eaLnBrk="1" hangingPunct="1">
              <a:defRPr/>
            </a:pPr>
            <a:r>
              <a:rPr lang="en-GB" sz="2800" kern="1200" dirty="0">
                <a:solidFill>
                  <a:srgbClr val="FFC000"/>
                </a:solidFill>
                <a:ea typeface="ＭＳ Ｐゴシック" charset="-128"/>
              </a:rPr>
              <a:t>Provisions </a:t>
            </a:r>
            <a:r>
              <a:rPr lang="en-GB" sz="2800" kern="1200" dirty="0" smtClean="0">
                <a:solidFill>
                  <a:srgbClr val="FFC000"/>
                </a:solidFill>
                <a:ea typeface="ＭＳ Ｐゴシック" charset="-128"/>
              </a:rPr>
              <a:t>on financing methods</a:t>
            </a:r>
            <a:r>
              <a:rPr lang="en-GB" sz="2800" kern="1200" dirty="0" smtClean="0">
                <a:solidFill>
                  <a:srgbClr val="FFC000"/>
                </a:solidFill>
                <a:ea typeface="ＭＳ Ｐゴシック" charset="-128"/>
              </a:rPr>
              <a:t/>
            </a:r>
            <a:br>
              <a:rPr lang="en-GB" sz="2800" kern="1200" dirty="0" smtClean="0">
                <a:solidFill>
                  <a:srgbClr val="FFC000"/>
                </a:solidFill>
                <a:ea typeface="ＭＳ Ｐゴシック" charset="-128"/>
              </a:rPr>
            </a:br>
            <a:endParaRPr lang="en-GB" sz="2800" kern="1200" dirty="0">
              <a:solidFill>
                <a:srgbClr val="FFC000"/>
              </a:solidFill>
              <a:latin typeface="+mn-lt"/>
              <a:ea typeface="ＭＳ Ｐゴシック" charset="-128"/>
              <a:cs typeface="+mn-cs"/>
            </a:endParaRPr>
          </a:p>
        </p:txBody>
      </p:sp>
      <p:sp>
        <p:nvSpPr>
          <p:cNvPr id="75780" name="Espace réservé du contenu 2"/>
          <p:cNvSpPr>
            <a:spLocks noGrp="1"/>
          </p:cNvSpPr>
          <p:nvPr>
            <p:ph idx="4294967295"/>
          </p:nvPr>
        </p:nvSpPr>
        <p:spPr>
          <a:xfrm>
            <a:off x="107950" y="2060848"/>
            <a:ext cx="8569325" cy="4105002"/>
          </a:xfrm>
          <a:prstGeom prst="rect">
            <a:avLst/>
          </a:prstGeom>
        </p:spPr>
        <p:txBody>
          <a:bodyPr/>
          <a:lstStyle/>
          <a:p>
            <a:pPr marL="180975" indent="-180975" eaLnBrk="1" hangingPunct="1">
              <a:spcBef>
                <a:spcPts val="1800"/>
              </a:spcBef>
              <a:buFontTx/>
              <a:buNone/>
              <a:defRPr/>
            </a:pPr>
            <a:r>
              <a:rPr lang="en-GB" sz="2800" b="1" u="sng" kern="1200" dirty="0" smtClean="0">
                <a:solidFill>
                  <a:srgbClr val="FFC000"/>
                </a:solidFill>
                <a:ea typeface="ＭＳ Ｐゴシック" charset="-128"/>
              </a:rPr>
              <a:t>Article 5 – taxes: </a:t>
            </a:r>
            <a:endParaRPr lang="en-GB" altLang="en-US" sz="2800" b="1" dirty="0" smtClean="0">
              <a:solidFill>
                <a:srgbClr val="0070C0"/>
              </a:solidFill>
            </a:endParaRPr>
          </a:p>
          <a:p>
            <a:pPr marL="581025" lvl="1" indent="-180975" algn="just" eaLnBrk="1" hangingPunct="1">
              <a:spcBef>
                <a:spcPts val="1800"/>
              </a:spcBef>
              <a:buClr>
                <a:srgbClr val="002060"/>
              </a:buClr>
              <a:defRPr/>
            </a:pPr>
            <a:r>
              <a:rPr lang="en-GB" altLang="en-US" sz="2400" dirty="0" smtClean="0"/>
              <a:t>For the beneficiary country: </a:t>
            </a:r>
            <a:r>
              <a:rPr lang="en-GB" altLang="en-US" sz="2400" b="0" dirty="0" smtClean="0"/>
              <a:t>specific tax on EU aid is banned (1</a:t>
            </a:r>
            <a:r>
              <a:rPr lang="en-GB" altLang="en-US" sz="2400" b="0" baseline="30000" dirty="0" smtClean="0"/>
              <a:t>st</a:t>
            </a:r>
            <a:r>
              <a:rPr lang="en-GB" altLang="en-US" sz="2400" b="0" dirty="0" smtClean="0"/>
              <a:t> sentence);</a:t>
            </a:r>
          </a:p>
          <a:p>
            <a:pPr marL="581025" lvl="1" indent="-180975" algn="just" eaLnBrk="1" hangingPunct="1">
              <a:spcBef>
                <a:spcPts val="1800"/>
              </a:spcBef>
              <a:buClr>
                <a:srgbClr val="002060"/>
              </a:buClr>
              <a:defRPr/>
            </a:pPr>
            <a:r>
              <a:rPr lang="en-GB" altLang="en-US" sz="2400" dirty="0" smtClean="0"/>
              <a:t>For the Commission: </a:t>
            </a:r>
            <a:r>
              <a:rPr lang="en-GB" altLang="en-US" sz="2400" b="0" dirty="0" smtClean="0"/>
              <a:t>negotiate whenever possible the exemption of EU aid from taxes (2nd sentence);</a:t>
            </a:r>
          </a:p>
          <a:p>
            <a:pPr marL="581025" lvl="1" indent="-180975" algn="just" eaLnBrk="1" hangingPunct="1">
              <a:spcBef>
                <a:spcPts val="1800"/>
              </a:spcBef>
              <a:buClr>
                <a:srgbClr val="002060"/>
              </a:buClr>
              <a:defRPr/>
            </a:pPr>
            <a:r>
              <a:rPr lang="en-GB" altLang="en-US" sz="2400" dirty="0" smtClean="0"/>
              <a:t>For beneficiaries: </a:t>
            </a:r>
            <a:r>
              <a:rPr lang="en-GB" altLang="en-US" sz="2400" b="0" dirty="0" smtClean="0"/>
              <a:t>where tax is a final cost of the project it will be eligible in accordance with the rules of the FR (3</a:t>
            </a:r>
            <a:r>
              <a:rPr lang="en-GB" altLang="en-US" sz="2400" b="0" baseline="30000" dirty="0" smtClean="0"/>
              <a:t>rd</a:t>
            </a:r>
            <a:r>
              <a:rPr lang="en-GB" altLang="en-US" sz="2400" b="0" dirty="0" smtClean="0"/>
              <a:t> sentence).</a:t>
            </a:r>
          </a:p>
        </p:txBody>
      </p:sp>
    </p:spTree>
    <p:extLst>
      <p:ext uri="{BB962C8B-B14F-4D97-AF65-F5344CB8AC3E}">
        <p14:creationId xmlns:p14="http://schemas.microsoft.com/office/powerpoint/2010/main" val="3064450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4294967295"/>
          </p:nvPr>
        </p:nvSpPr>
        <p:spPr>
          <a:xfrm>
            <a:off x="0" y="1412777"/>
            <a:ext cx="9144000" cy="4741962"/>
          </a:xfrm>
          <a:prstGeom prst="rect">
            <a:avLst/>
          </a:prstGeom>
        </p:spPr>
        <p:txBody>
          <a:bodyPr/>
          <a:lstStyle/>
          <a:p>
            <a:pPr>
              <a:spcBef>
                <a:spcPts val="600"/>
              </a:spcBef>
              <a:spcAft>
                <a:spcPts val="600"/>
              </a:spcAft>
              <a:buSzPct val="60000"/>
              <a:buFont typeface="Wingdings" pitchFamily="2" charset="2"/>
              <a:buChar char="Ø"/>
            </a:pPr>
            <a:endParaRPr lang="en-GB" altLang="en-US" sz="2800" dirty="0" smtClean="0">
              <a:ea typeface="ＭＳ Ｐゴシック" pitchFamily="34" charset="-128"/>
            </a:endParaRPr>
          </a:p>
          <a:p>
            <a:pPr>
              <a:spcBef>
                <a:spcPts val="600"/>
              </a:spcBef>
              <a:spcAft>
                <a:spcPts val="600"/>
              </a:spcAft>
              <a:buSzPct val="60000"/>
              <a:buFont typeface="Wingdings" pitchFamily="2" charset="2"/>
              <a:buChar char="Ø"/>
            </a:pPr>
            <a:endParaRPr lang="en-GB" altLang="en-US" sz="2800" dirty="0" smtClean="0">
              <a:ea typeface="ＭＳ Ｐゴシック" pitchFamily="34" charset="-128"/>
            </a:endParaRPr>
          </a:p>
          <a:p>
            <a:pPr>
              <a:spcBef>
                <a:spcPts val="600"/>
              </a:spcBef>
              <a:spcAft>
                <a:spcPts val="600"/>
              </a:spcAft>
              <a:buSzPct val="60000"/>
              <a:buFontTx/>
              <a:buNone/>
            </a:pPr>
            <a:endParaRPr lang="en-GB" altLang="en-US" sz="2800" dirty="0" smtClean="0">
              <a:ea typeface="ＭＳ Ｐゴシック" pitchFamily="34" charset="-128"/>
            </a:endParaRPr>
          </a:p>
        </p:txBody>
      </p:sp>
      <p:sp>
        <p:nvSpPr>
          <p:cNvPr id="59394" name="Rectangle 2"/>
          <p:cNvSpPr>
            <a:spLocks noGrp="1" noChangeArrowheads="1"/>
          </p:cNvSpPr>
          <p:nvPr>
            <p:ph type="title" idx="4294967295"/>
          </p:nvPr>
        </p:nvSpPr>
        <p:spPr>
          <a:xfrm>
            <a:off x="-6350" y="0"/>
            <a:ext cx="8229600" cy="981075"/>
          </a:xfrm>
          <a:prstGeom prst="rect">
            <a:avLst/>
          </a:prstGeom>
        </p:spPr>
        <p:txBody>
          <a:bodyPr/>
          <a:lstStyle/>
          <a:p>
            <a:pPr algn="l"/>
            <a:r>
              <a:rPr lang="fr-BE" altLang="en-US" sz="2800" dirty="0" err="1" smtClean="0">
                <a:solidFill>
                  <a:srgbClr val="FFC000"/>
                </a:solidFill>
                <a:ea typeface="ＭＳ Ｐゴシック" pitchFamily="34" charset="-128"/>
              </a:rPr>
              <a:t>Rules</a:t>
            </a:r>
            <a:r>
              <a:rPr lang="fr-BE" altLang="en-US" sz="2800" dirty="0" smtClean="0">
                <a:solidFill>
                  <a:srgbClr val="FFC000"/>
                </a:solidFill>
                <a:ea typeface="ＭＳ Ｐゴシック" pitchFamily="34" charset="-128"/>
              </a:rPr>
              <a:t> of </a:t>
            </a:r>
            <a:r>
              <a:rPr lang="fr-BE" altLang="en-US" sz="2800" dirty="0" err="1" smtClean="0">
                <a:solidFill>
                  <a:srgbClr val="FFC000"/>
                </a:solidFill>
                <a:ea typeface="ＭＳ Ｐゴシック" pitchFamily="34" charset="-128"/>
              </a:rPr>
              <a:t>nationality</a:t>
            </a:r>
            <a:r>
              <a:rPr lang="fr-BE" altLang="en-US" sz="2800" dirty="0" smtClean="0">
                <a:solidFill>
                  <a:srgbClr val="FFC000"/>
                </a:solidFill>
                <a:ea typeface="ＭＳ Ｐゴシック" pitchFamily="34" charset="-128"/>
              </a:rPr>
              <a:t> </a:t>
            </a:r>
            <a:br>
              <a:rPr lang="fr-BE" altLang="en-US" sz="2800" dirty="0" smtClean="0">
                <a:solidFill>
                  <a:srgbClr val="FFC000"/>
                </a:solidFill>
                <a:ea typeface="ＭＳ Ｐゴシック" pitchFamily="34" charset="-128"/>
              </a:rPr>
            </a:br>
            <a:r>
              <a:rPr lang="fr-BE" altLang="en-US" sz="2800" dirty="0" smtClean="0">
                <a:solidFill>
                  <a:srgbClr val="FFC000"/>
                </a:solidFill>
                <a:ea typeface="ＭＳ Ｐゴシック" pitchFamily="34" charset="-128"/>
              </a:rPr>
              <a:t>and </a:t>
            </a:r>
            <a:r>
              <a:rPr lang="fr-BE" altLang="en-US" sz="2800" dirty="0" err="1" smtClean="0">
                <a:solidFill>
                  <a:srgbClr val="FFC000"/>
                </a:solidFill>
                <a:ea typeface="ＭＳ Ｐゴシック" pitchFamily="34" charset="-128"/>
              </a:rPr>
              <a:t>origin</a:t>
            </a:r>
            <a:endParaRPr lang="en-GB" altLang="en-US" sz="2800" dirty="0" smtClean="0">
              <a:solidFill>
                <a:srgbClr val="FFC000"/>
              </a:solidFill>
              <a:ea typeface="ＭＳ Ｐゴシック" pitchFamily="34" charset="-128"/>
            </a:endParaRPr>
          </a:p>
        </p:txBody>
      </p:sp>
      <p:sp>
        <p:nvSpPr>
          <p:cNvPr id="40964" name="Rectangle 4"/>
          <p:cNvSpPr>
            <a:spLocks noChangeArrowheads="1"/>
          </p:cNvSpPr>
          <p:nvPr/>
        </p:nvSpPr>
        <p:spPr bwMode="auto">
          <a:xfrm>
            <a:off x="179388" y="1700213"/>
            <a:ext cx="4248150" cy="1081087"/>
          </a:xfrm>
          <a:prstGeom prst="rect">
            <a:avLst/>
          </a:prstGeom>
          <a:solidFill>
            <a:schemeClr val="accent1"/>
          </a:solidFill>
          <a:ln w="9525">
            <a:solidFill>
              <a:schemeClr val="tx1"/>
            </a:solidFill>
            <a:miter lim="800000"/>
            <a:headEnd/>
            <a:tailEnd/>
          </a:ln>
        </p:spPr>
        <p:txBody>
          <a:bodyPr wrap="none" anchor="ctr"/>
          <a:lstStyle/>
          <a:p>
            <a:pPr>
              <a:spcBef>
                <a:spcPts val="600"/>
              </a:spcBef>
              <a:spcAft>
                <a:spcPts val="600"/>
              </a:spcAft>
              <a:buSzPct val="60000"/>
              <a:buFont typeface="Wingdings" pitchFamily="2" charset="2"/>
              <a:buChar char="Ø"/>
            </a:pPr>
            <a:endParaRPr lang="en-GB" altLang="en-US" b="1">
              <a:solidFill>
                <a:srgbClr val="000000"/>
              </a:solidFill>
              <a:ea typeface="ＭＳ Ｐゴシック" pitchFamily="34" charset="-128"/>
            </a:endParaRPr>
          </a:p>
          <a:p>
            <a:pPr>
              <a:spcBef>
                <a:spcPts val="600"/>
              </a:spcBef>
              <a:spcAft>
                <a:spcPts val="600"/>
              </a:spcAft>
              <a:buSzPct val="60000"/>
              <a:buFont typeface="Wingdings" pitchFamily="2" charset="2"/>
              <a:buNone/>
            </a:pPr>
            <a:r>
              <a:rPr lang="en-GB" altLang="en-US" sz="2400" b="1">
                <a:solidFill>
                  <a:srgbClr val="000000"/>
                </a:solidFill>
                <a:ea typeface="ＭＳ Ｐゴシック" pitchFamily="34" charset="-128"/>
              </a:rPr>
              <a:t>Harmonising and simplifying</a:t>
            </a:r>
          </a:p>
          <a:p>
            <a:pPr>
              <a:spcBef>
                <a:spcPts val="600"/>
              </a:spcBef>
              <a:spcAft>
                <a:spcPts val="600"/>
              </a:spcAft>
              <a:buSzPct val="60000"/>
              <a:buFont typeface="Wingdings" pitchFamily="2" charset="2"/>
              <a:buNone/>
            </a:pPr>
            <a:endParaRPr lang="en-GB" altLang="en-US" sz="2000">
              <a:solidFill>
                <a:srgbClr val="000000"/>
              </a:solidFill>
              <a:ea typeface="ＭＳ Ｐゴシック" pitchFamily="34" charset="-128"/>
            </a:endParaRPr>
          </a:p>
          <a:p>
            <a:endParaRPr lang="en-GB" altLang="en-US">
              <a:solidFill>
                <a:srgbClr val="000000"/>
              </a:solidFill>
              <a:ea typeface="ＭＳ Ｐゴシック" pitchFamily="34" charset="-128"/>
            </a:endParaRPr>
          </a:p>
        </p:txBody>
      </p:sp>
      <p:sp>
        <p:nvSpPr>
          <p:cNvPr id="40965" name="Rectangle 5"/>
          <p:cNvSpPr>
            <a:spLocks noChangeArrowheads="1"/>
          </p:cNvSpPr>
          <p:nvPr/>
        </p:nvSpPr>
        <p:spPr bwMode="auto">
          <a:xfrm>
            <a:off x="179388" y="3213100"/>
            <a:ext cx="4248150" cy="1368425"/>
          </a:xfrm>
          <a:prstGeom prst="rect">
            <a:avLst/>
          </a:prstGeom>
          <a:solidFill>
            <a:schemeClr val="accent1"/>
          </a:solidFill>
          <a:ln w="9525">
            <a:solidFill>
              <a:schemeClr val="tx1"/>
            </a:solidFill>
            <a:miter lim="800000"/>
            <a:headEnd/>
            <a:tailEnd/>
          </a:ln>
        </p:spPr>
        <p:txBody>
          <a:bodyPr wrap="none" anchor="ctr"/>
          <a:lstStyle/>
          <a:p>
            <a:pPr>
              <a:spcBef>
                <a:spcPts val="600"/>
              </a:spcBef>
              <a:spcAft>
                <a:spcPts val="600"/>
              </a:spcAft>
              <a:buSzPct val="60000"/>
              <a:buFont typeface="Wingdings" pitchFamily="2" charset="2"/>
              <a:buNone/>
            </a:pPr>
            <a:r>
              <a:rPr lang="en-GB" altLang="en-US" sz="2400" b="1">
                <a:solidFill>
                  <a:srgbClr val="000000"/>
                </a:solidFill>
                <a:ea typeface="ＭＳ Ｐゴシック" pitchFamily="34" charset="-128"/>
              </a:rPr>
              <a:t>Endorsing</a:t>
            </a:r>
          </a:p>
          <a:p>
            <a:pPr>
              <a:spcBef>
                <a:spcPts val="600"/>
              </a:spcBef>
              <a:spcAft>
                <a:spcPts val="600"/>
              </a:spcAft>
              <a:buSzPct val="60000"/>
              <a:buFont typeface="Wingdings" pitchFamily="2" charset="2"/>
              <a:buNone/>
            </a:pPr>
            <a:r>
              <a:rPr lang="en-GB" altLang="en-US" sz="2400" b="1">
                <a:solidFill>
                  <a:srgbClr val="000000"/>
                </a:solidFill>
                <a:ea typeface="ＭＳ Ｐゴシック" pitchFamily="34" charset="-128"/>
              </a:rPr>
              <a:t>EU international commitments</a:t>
            </a:r>
            <a:endParaRPr lang="en-GB" altLang="en-US" sz="2400">
              <a:solidFill>
                <a:srgbClr val="000000"/>
              </a:solidFill>
              <a:ea typeface="ＭＳ Ｐゴシック" pitchFamily="34" charset="-128"/>
            </a:endParaRPr>
          </a:p>
          <a:p>
            <a:endParaRPr lang="en-GB" altLang="en-US">
              <a:solidFill>
                <a:srgbClr val="000000"/>
              </a:solidFill>
              <a:ea typeface="ＭＳ Ｐゴシック" pitchFamily="34" charset="-128"/>
            </a:endParaRPr>
          </a:p>
        </p:txBody>
      </p:sp>
      <p:sp>
        <p:nvSpPr>
          <p:cNvPr id="40966" name="Rectangle 6"/>
          <p:cNvSpPr>
            <a:spLocks noChangeArrowheads="1"/>
          </p:cNvSpPr>
          <p:nvPr/>
        </p:nvSpPr>
        <p:spPr bwMode="auto">
          <a:xfrm>
            <a:off x="684213" y="4724400"/>
            <a:ext cx="71437" cy="73025"/>
          </a:xfrm>
          <a:prstGeom prst="rect">
            <a:avLst/>
          </a:prstGeom>
          <a:solidFill>
            <a:schemeClr val="accent1"/>
          </a:solidFill>
          <a:ln w="9525">
            <a:solidFill>
              <a:schemeClr val="tx1"/>
            </a:solidFill>
            <a:miter lim="800000"/>
            <a:headEnd/>
            <a:tailEnd/>
          </a:ln>
        </p:spPr>
        <p:txBody>
          <a:bodyPr wrap="none" anchor="ctr"/>
          <a:lstStyle/>
          <a:p>
            <a:pPr algn="l"/>
            <a:endParaRPr lang="fr-FR" altLang="en-US" sz="1600">
              <a:solidFill>
                <a:srgbClr val="000000"/>
              </a:solidFill>
              <a:ea typeface="ＭＳ Ｐゴシック" pitchFamily="34" charset="-128"/>
            </a:endParaRPr>
          </a:p>
        </p:txBody>
      </p:sp>
      <p:sp>
        <p:nvSpPr>
          <p:cNvPr id="40967" name="Rectangle 7"/>
          <p:cNvSpPr>
            <a:spLocks noChangeArrowheads="1"/>
          </p:cNvSpPr>
          <p:nvPr/>
        </p:nvSpPr>
        <p:spPr bwMode="auto">
          <a:xfrm>
            <a:off x="179388" y="4941888"/>
            <a:ext cx="4248150" cy="1366837"/>
          </a:xfrm>
          <a:prstGeom prst="rect">
            <a:avLst/>
          </a:prstGeom>
          <a:solidFill>
            <a:schemeClr val="accent1"/>
          </a:solidFill>
          <a:ln w="9525">
            <a:solidFill>
              <a:schemeClr val="tx1"/>
            </a:solidFill>
            <a:miter lim="800000"/>
            <a:headEnd/>
            <a:tailEnd/>
          </a:ln>
        </p:spPr>
        <p:txBody>
          <a:bodyPr wrap="none" anchor="ctr"/>
          <a:lstStyle/>
          <a:p>
            <a:endParaRPr lang="en-GB" altLang="en-US" b="1">
              <a:solidFill>
                <a:srgbClr val="000000"/>
              </a:solidFill>
              <a:ea typeface="ＭＳ Ｐゴシック" pitchFamily="34" charset="-128"/>
            </a:endParaRPr>
          </a:p>
          <a:p>
            <a:endParaRPr lang="en-GB" altLang="en-US" sz="2400" b="1">
              <a:solidFill>
                <a:srgbClr val="000000"/>
              </a:solidFill>
              <a:ea typeface="ＭＳ Ｐゴシック" pitchFamily="34" charset="-128"/>
            </a:endParaRPr>
          </a:p>
          <a:p>
            <a:r>
              <a:rPr lang="en-GB" altLang="en-US" sz="2400" b="1">
                <a:solidFill>
                  <a:srgbClr val="000000"/>
                </a:solidFill>
                <a:ea typeface="ＭＳ Ｐゴシック" pitchFamily="34" charset="-128"/>
              </a:rPr>
              <a:t>Keeping justified </a:t>
            </a:r>
          </a:p>
          <a:p>
            <a:r>
              <a:rPr lang="en-GB" altLang="en-US" sz="2400" b="1">
                <a:solidFill>
                  <a:srgbClr val="000000"/>
                </a:solidFill>
                <a:ea typeface="ＭＳ Ｐゴシック" pitchFamily="34" charset="-128"/>
              </a:rPr>
              <a:t>specificities</a:t>
            </a:r>
            <a:r>
              <a:rPr lang="en-GB" altLang="en-US" sz="2400">
                <a:solidFill>
                  <a:srgbClr val="000000"/>
                </a:solidFill>
                <a:ea typeface="ＭＳ Ｐゴシック" pitchFamily="34" charset="-128"/>
              </a:rPr>
              <a:t> </a:t>
            </a:r>
          </a:p>
          <a:p>
            <a:endParaRPr lang="en-GB" altLang="en-US" sz="2400">
              <a:solidFill>
                <a:srgbClr val="000000"/>
              </a:solidFill>
              <a:ea typeface="ＭＳ Ｐゴシック" pitchFamily="34" charset="-128"/>
            </a:endParaRPr>
          </a:p>
          <a:p>
            <a:endParaRPr lang="en-GB" altLang="en-US">
              <a:solidFill>
                <a:srgbClr val="000000"/>
              </a:solidFill>
              <a:ea typeface="ＭＳ Ｐゴシック" pitchFamily="34" charset="-128"/>
            </a:endParaRPr>
          </a:p>
        </p:txBody>
      </p:sp>
      <p:sp>
        <p:nvSpPr>
          <p:cNvPr id="40968" name="AutoShape 8"/>
          <p:cNvSpPr>
            <a:spLocks noChangeArrowheads="1"/>
          </p:cNvSpPr>
          <p:nvPr/>
        </p:nvSpPr>
        <p:spPr bwMode="auto">
          <a:xfrm rot="5400000">
            <a:off x="4175125" y="1952625"/>
            <a:ext cx="576263" cy="792163"/>
          </a:xfrm>
          <a:prstGeom prst="upArrow">
            <a:avLst>
              <a:gd name="adj1" fmla="val 50000"/>
              <a:gd name="adj2" fmla="val 34366"/>
            </a:avLst>
          </a:prstGeom>
          <a:solidFill>
            <a:schemeClr val="accent2"/>
          </a:solidFill>
          <a:ln w="25400" algn="ctr">
            <a:solidFill>
              <a:srgbClr val="89A4A7"/>
            </a:solidFill>
            <a:miter lim="800000"/>
            <a:headEnd/>
            <a:tailEnd/>
          </a:ln>
        </p:spPr>
        <p:txBody>
          <a:bodyPr wrap="none" anchor="ctr"/>
          <a:lstStyle/>
          <a:p>
            <a:pPr algn="l"/>
            <a:endParaRPr lang="fr-FR" altLang="en-US" sz="1600">
              <a:solidFill>
                <a:srgbClr val="000000"/>
              </a:solidFill>
              <a:ea typeface="ＭＳ Ｐゴシック" pitchFamily="34" charset="-128"/>
            </a:endParaRPr>
          </a:p>
        </p:txBody>
      </p:sp>
      <p:sp>
        <p:nvSpPr>
          <p:cNvPr id="40969" name="AutoShape 10"/>
          <p:cNvSpPr>
            <a:spLocks noChangeArrowheads="1"/>
          </p:cNvSpPr>
          <p:nvPr/>
        </p:nvSpPr>
        <p:spPr bwMode="auto">
          <a:xfrm rot="5400000">
            <a:off x="4103688" y="5192713"/>
            <a:ext cx="576262" cy="792162"/>
          </a:xfrm>
          <a:prstGeom prst="upArrow">
            <a:avLst>
              <a:gd name="adj1" fmla="val 50000"/>
              <a:gd name="adj2" fmla="val 34366"/>
            </a:avLst>
          </a:prstGeom>
          <a:solidFill>
            <a:schemeClr val="accent2"/>
          </a:solidFill>
          <a:ln w="25400" algn="ctr">
            <a:solidFill>
              <a:srgbClr val="89A4A7"/>
            </a:solidFill>
            <a:miter lim="800000"/>
            <a:headEnd/>
            <a:tailEnd/>
          </a:ln>
        </p:spPr>
        <p:txBody>
          <a:bodyPr wrap="none" anchor="ctr"/>
          <a:lstStyle/>
          <a:p>
            <a:pPr algn="l"/>
            <a:endParaRPr lang="fr-FR" altLang="en-US" sz="1600">
              <a:solidFill>
                <a:srgbClr val="000000"/>
              </a:solidFill>
              <a:ea typeface="ＭＳ Ｐゴシック" pitchFamily="34" charset="-128"/>
            </a:endParaRPr>
          </a:p>
        </p:txBody>
      </p:sp>
      <p:sp>
        <p:nvSpPr>
          <p:cNvPr id="40970" name="Rectangle 11"/>
          <p:cNvSpPr>
            <a:spLocks noChangeArrowheads="1"/>
          </p:cNvSpPr>
          <p:nvPr/>
        </p:nvSpPr>
        <p:spPr bwMode="auto">
          <a:xfrm>
            <a:off x="4716463" y="1916113"/>
            <a:ext cx="2447925" cy="863600"/>
          </a:xfrm>
          <a:prstGeom prst="rect">
            <a:avLst/>
          </a:prstGeom>
          <a:solidFill>
            <a:srgbClr val="FF9900"/>
          </a:solidFill>
          <a:ln w="9525">
            <a:solidFill>
              <a:schemeClr val="tx1"/>
            </a:solidFill>
            <a:miter lim="800000"/>
            <a:headEnd/>
            <a:tailEnd/>
          </a:ln>
        </p:spPr>
        <p:txBody>
          <a:bodyPr wrap="none" anchor="ctr"/>
          <a:lstStyle/>
          <a:p>
            <a:pPr>
              <a:lnSpc>
                <a:spcPct val="80000"/>
              </a:lnSpc>
              <a:spcBef>
                <a:spcPct val="20000"/>
              </a:spcBef>
              <a:buFont typeface="Wingdings" pitchFamily="2" charset="2"/>
              <a:buChar char="Ø"/>
            </a:pPr>
            <a:endParaRPr lang="en-GB" altLang="en-US">
              <a:solidFill>
                <a:srgbClr val="000000"/>
              </a:solidFill>
              <a:ea typeface="ＭＳ Ｐゴシック" pitchFamily="34" charset="-128"/>
            </a:endParaRPr>
          </a:p>
          <a:p>
            <a:pPr>
              <a:lnSpc>
                <a:spcPct val="80000"/>
              </a:lnSpc>
              <a:spcBef>
                <a:spcPct val="20000"/>
              </a:spcBef>
              <a:buFont typeface="Wingdings" pitchFamily="2" charset="2"/>
              <a:buNone/>
            </a:pPr>
            <a:endParaRPr lang="en-GB" altLang="en-US">
              <a:solidFill>
                <a:srgbClr val="000000"/>
              </a:solidFill>
              <a:ea typeface="ＭＳ Ｐゴシック" pitchFamily="34" charset="-128"/>
            </a:endParaRPr>
          </a:p>
          <a:p>
            <a:pPr>
              <a:lnSpc>
                <a:spcPct val="80000"/>
              </a:lnSpc>
              <a:spcBef>
                <a:spcPct val="20000"/>
              </a:spcBef>
              <a:buFont typeface="Wingdings" pitchFamily="2" charset="2"/>
              <a:buNone/>
            </a:pPr>
            <a:r>
              <a:rPr lang="en-GB" altLang="en-US" b="1">
                <a:solidFill>
                  <a:srgbClr val="000000"/>
                </a:solidFill>
                <a:ea typeface="ＭＳ Ｐゴシック" pitchFamily="34" charset="-128"/>
              </a:rPr>
              <a:t>Article 8</a:t>
            </a:r>
          </a:p>
          <a:p>
            <a:pPr>
              <a:lnSpc>
                <a:spcPct val="80000"/>
              </a:lnSpc>
              <a:spcBef>
                <a:spcPct val="20000"/>
              </a:spcBef>
              <a:buFont typeface="Wingdings" pitchFamily="2" charset="2"/>
              <a:buNone/>
            </a:pPr>
            <a:r>
              <a:rPr lang="en-GB" altLang="en-US" sz="2000" b="1">
                <a:solidFill>
                  <a:srgbClr val="333399"/>
                </a:solidFill>
                <a:ea typeface="ＭＳ Ｐゴシック" pitchFamily="34" charset="-128"/>
              </a:rPr>
              <a:t>harmonise </a:t>
            </a:r>
          </a:p>
          <a:p>
            <a:pPr>
              <a:lnSpc>
                <a:spcPct val="80000"/>
              </a:lnSpc>
              <a:spcBef>
                <a:spcPct val="20000"/>
              </a:spcBef>
              <a:buFont typeface="Wingdings" pitchFamily="2" charset="2"/>
              <a:buNone/>
            </a:pPr>
            <a:r>
              <a:rPr lang="en-GB" altLang="en-US" sz="2000" b="1">
                <a:solidFill>
                  <a:srgbClr val="333399"/>
                </a:solidFill>
                <a:ea typeface="ＭＳ Ｐゴシック" pitchFamily="34" charset="-128"/>
              </a:rPr>
              <a:t>common rules</a:t>
            </a:r>
            <a:r>
              <a:rPr lang="en-GB" altLang="en-US">
                <a:solidFill>
                  <a:srgbClr val="000000"/>
                </a:solidFill>
                <a:ea typeface="ＭＳ Ｐゴシック" pitchFamily="34" charset="-128"/>
              </a:rPr>
              <a:t> </a:t>
            </a:r>
          </a:p>
          <a:p>
            <a:pPr>
              <a:lnSpc>
                <a:spcPct val="80000"/>
              </a:lnSpc>
              <a:spcBef>
                <a:spcPct val="20000"/>
              </a:spcBef>
              <a:buFont typeface="Wingdings" pitchFamily="2" charset="2"/>
              <a:buNone/>
            </a:pPr>
            <a:endParaRPr lang="en-GB" altLang="en-US">
              <a:solidFill>
                <a:srgbClr val="000000"/>
              </a:solidFill>
              <a:ea typeface="ＭＳ Ｐゴシック" pitchFamily="34" charset="-128"/>
            </a:endParaRPr>
          </a:p>
          <a:p>
            <a:endParaRPr lang="en-GB" altLang="en-US">
              <a:solidFill>
                <a:srgbClr val="000000"/>
              </a:solidFill>
              <a:ea typeface="ＭＳ Ｐゴシック" pitchFamily="34" charset="-128"/>
            </a:endParaRPr>
          </a:p>
        </p:txBody>
      </p:sp>
      <p:sp>
        <p:nvSpPr>
          <p:cNvPr id="40971" name="Rectangle 12"/>
          <p:cNvSpPr>
            <a:spLocks noChangeArrowheads="1"/>
          </p:cNvSpPr>
          <p:nvPr/>
        </p:nvSpPr>
        <p:spPr bwMode="auto">
          <a:xfrm>
            <a:off x="4643438" y="3357563"/>
            <a:ext cx="2449512" cy="936625"/>
          </a:xfrm>
          <a:prstGeom prst="rect">
            <a:avLst/>
          </a:prstGeom>
          <a:solidFill>
            <a:srgbClr val="FF9900"/>
          </a:solidFill>
          <a:ln w="9525">
            <a:solidFill>
              <a:schemeClr val="tx1"/>
            </a:solidFill>
            <a:miter lim="800000"/>
            <a:headEnd/>
            <a:tailEnd/>
          </a:ln>
        </p:spPr>
        <p:txBody>
          <a:bodyPr wrap="none" anchor="ctr"/>
          <a:lstStyle/>
          <a:p>
            <a:r>
              <a:rPr lang="fr-BE" altLang="en-US" b="1">
                <a:solidFill>
                  <a:srgbClr val="000000"/>
                </a:solidFill>
                <a:ea typeface="ＭＳ Ｐゴシック" pitchFamily="34" charset="-128"/>
              </a:rPr>
              <a:t>Article 8</a:t>
            </a:r>
            <a:endParaRPr lang="en-GB" altLang="en-US" b="1">
              <a:solidFill>
                <a:srgbClr val="000000"/>
              </a:solidFill>
              <a:ea typeface="ＭＳ Ｐゴシック" pitchFamily="34" charset="-128"/>
            </a:endParaRPr>
          </a:p>
          <a:p>
            <a:r>
              <a:rPr lang="en-GB" altLang="en-US" b="1">
                <a:solidFill>
                  <a:srgbClr val="000000"/>
                </a:solidFill>
                <a:ea typeface="ＭＳ Ｐゴシック" pitchFamily="34" charset="-128"/>
              </a:rPr>
              <a:t>Articles 9 and 11</a:t>
            </a:r>
            <a:r>
              <a:rPr lang="en-GB" altLang="en-US">
                <a:solidFill>
                  <a:srgbClr val="000000"/>
                </a:solidFill>
                <a:ea typeface="ＭＳ Ｐゴシック" pitchFamily="34" charset="-128"/>
              </a:rPr>
              <a:t> </a:t>
            </a:r>
          </a:p>
          <a:p>
            <a:r>
              <a:rPr lang="en-GB" altLang="en-US" sz="2000" b="1">
                <a:solidFill>
                  <a:srgbClr val="333399"/>
                </a:solidFill>
                <a:ea typeface="ＭＳ Ｐゴシック" pitchFamily="34" charset="-128"/>
              </a:rPr>
              <a:t>widen eligibility</a:t>
            </a:r>
          </a:p>
        </p:txBody>
      </p:sp>
      <p:sp>
        <p:nvSpPr>
          <p:cNvPr id="40972" name="Rectangle 13"/>
          <p:cNvSpPr>
            <a:spLocks noChangeArrowheads="1"/>
          </p:cNvSpPr>
          <p:nvPr/>
        </p:nvSpPr>
        <p:spPr bwMode="auto">
          <a:xfrm>
            <a:off x="4716463" y="5157788"/>
            <a:ext cx="2447925" cy="1081087"/>
          </a:xfrm>
          <a:prstGeom prst="rect">
            <a:avLst/>
          </a:prstGeom>
          <a:solidFill>
            <a:srgbClr val="FF9900"/>
          </a:solidFill>
          <a:ln w="9525">
            <a:solidFill>
              <a:schemeClr val="tx1"/>
            </a:solidFill>
            <a:miter lim="800000"/>
            <a:headEnd/>
            <a:tailEnd/>
          </a:ln>
        </p:spPr>
        <p:txBody>
          <a:bodyPr wrap="none" anchor="ctr"/>
          <a:lstStyle/>
          <a:p>
            <a:pPr>
              <a:lnSpc>
                <a:spcPct val="80000"/>
              </a:lnSpc>
              <a:spcBef>
                <a:spcPct val="20000"/>
              </a:spcBef>
              <a:buFont typeface="Wingdings" pitchFamily="2" charset="2"/>
              <a:buNone/>
            </a:pPr>
            <a:r>
              <a:rPr lang="en-GB" altLang="en-US" b="1">
                <a:solidFill>
                  <a:srgbClr val="000000"/>
                </a:solidFill>
                <a:ea typeface="ＭＳ Ｐゴシック" pitchFamily="34" charset="-128"/>
              </a:rPr>
              <a:t>Articles 9,10 ,11</a:t>
            </a:r>
          </a:p>
          <a:p>
            <a:pPr>
              <a:lnSpc>
                <a:spcPct val="80000"/>
              </a:lnSpc>
              <a:spcBef>
                <a:spcPct val="20000"/>
              </a:spcBef>
              <a:buFont typeface="Wingdings" pitchFamily="2" charset="2"/>
              <a:buNone/>
            </a:pPr>
            <a:r>
              <a:rPr lang="en-GB" altLang="en-US" sz="2000" b="1">
                <a:solidFill>
                  <a:srgbClr val="333399"/>
                </a:solidFill>
                <a:ea typeface="ＭＳ Ｐゴシック" pitchFamily="34" charset="-128"/>
              </a:rPr>
              <a:t>reflect specificity </a:t>
            </a:r>
          </a:p>
          <a:p>
            <a:pPr>
              <a:lnSpc>
                <a:spcPct val="80000"/>
              </a:lnSpc>
              <a:spcBef>
                <a:spcPct val="20000"/>
              </a:spcBef>
              <a:buFont typeface="Wingdings" pitchFamily="2" charset="2"/>
              <a:buNone/>
            </a:pPr>
            <a:r>
              <a:rPr lang="en-GB" altLang="en-US" sz="2000" b="1">
                <a:solidFill>
                  <a:srgbClr val="333399"/>
                </a:solidFill>
                <a:ea typeface="ＭＳ Ｐゴシック" pitchFamily="34" charset="-128"/>
              </a:rPr>
              <a:t>of each instrument</a:t>
            </a:r>
            <a:endParaRPr lang="en-GB" altLang="en-US" sz="2000">
              <a:solidFill>
                <a:srgbClr val="000000"/>
              </a:solidFill>
              <a:ea typeface="ＭＳ Ｐゴシック" pitchFamily="34" charset="-128"/>
            </a:endParaRPr>
          </a:p>
        </p:txBody>
      </p:sp>
      <p:sp>
        <p:nvSpPr>
          <p:cNvPr id="40973" name="AutoShape 14"/>
          <p:cNvSpPr>
            <a:spLocks noChangeArrowheads="1"/>
          </p:cNvSpPr>
          <p:nvPr/>
        </p:nvSpPr>
        <p:spPr bwMode="auto">
          <a:xfrm rot="5400000">
            <a:off x="6983413" y="3249612"/>
            <a:ext cx="433388" cy="792163"/>
          </a:xfrm>
          <a:prstGeom prst="upArrow">
            <a:avLst>
              <a:gd name="adj1" fmla="val 50000"/>
              <a:gd name="adj2" fmla="val 45696"/>
            </a:avLst>
          </a:prstGeom>
          <a:solidFill>
            <a:schemeClr val="folHlink"/>
          </a:solidFill>
          <a:ln w="25400" algn="ctr">
            <a:solidFill>
              <a:srgbClr val="89A4A7"/>
            </a:solidFill>
            <a:miter lim="800000"/>
            <a:headEnd/>
            <a:tailEnd/>
          </a:ln>
          <a:effectLst>
            <a:outerShdw sy="50000" rotWithShape="0">
              <a:srgbClr val="808080">
                <a:alpha val="50000"/>
              </a:srgbClr>
            </a:outerShdw>
          </a:effectLst>
        </p:spPr>
        <p:txBody>
          <a:bodyPr rot="10800000" vert="eaVert" wrap="none" anchor="ctr"/>
          <a:lstStyle/>
          <a:p>
            <a:endParaRPr lang="fr-FR" altLang="en-US">
              <a:solidFill>
                <a:srgbClr val="808080"/>
              </a:solidFill>
              <a:ea typeface="ＭＳ Ｐゴシック" pitchFamily="34" charset="-128"/>
            </a:endParaRPr>
          </a:p>
        </p:txBody>
      </p:sp>
      <p:sp>
        <p:nvSpPr>
          <p:cNvPr id="40974" name="AutoShape 15"/>
          <p:cNvSpPr>
            <a:spLocks noChangeArrowheads="1"/>
          </p:cNvSpPr>
          <p:nvPr/>
        </p:nvSpPr>
        <p:spPr bwMode="auto">
          <a:xfrm rot="5400000">
            <a:off x="6984207" y="3825081"/>
            <a:ext cx="431800" cy="792163"/>
          </a:xfrm>
          <a:prstGeom prst="upArrow">
            <a:avLst>
              <a:gd name="adj1" fmla="val 50000"/>
              <a:gd name="adj2" fmla="val 45864"/>
            </a:avLst>
          </a:prstGeom>
          <a:solidFill>
            <a:schemeClr val="folHlink"/>
          </a:solidFill>
          <a:ln w="25400" algn="ctr">
            <a:solidFill>
              <a:srgbClr val="89A4A7"/>
            </a:solidFill>
            <a:miter lim="800000"/>
            <a:headEnd/>
            <a:tailEnd/>
          </a:ln>
          <a:effectLst>
            <a:outerShdw sy="50000" rotWithShape="0">
              <a:srgbClr val="808080">
                <a:alpha val="50000"/>
              </a:srgbClr>
            </a:outerShdw>
          </a:effectLst>
        </p:spPr>
        <p:txBody>
          <a:bodyPr wrap="none" anchor="ctr"/>
          <a:lstStyle/>
          <a:p>
            <a:pPr algn="l"/>
            <a:endParaRPr lang="fr-FR" altLang="en-US" sz="1600">
              <a:solidFill>
                <a:srgbClr val="000000"/>
              </a:solidFill>
              <a:ea typeface="ＭＳ Ｐゴシック" pitchFamily="34" charset="-128"/>
            </a:endParaRPr>
          </a:p>
        </p:txBody>
      </p:sp>
      <p:sp>
        <p:nvSpPr>
          <p:cNvPr id="40975" name="AutoShape 16"/>
          <p:cNvSpPr>
            <a:spLocks noChangeArrowheads="1"/>
          </p:cNvSpPr>
          <p:nvPr/>
        </p:nvSpPr>
        <p:spPr bwMode="auto">
          <a:xfrm rot="5400000">
            <a:off x="4175125" y="1952625"/>
            <a:ext cx="576263" cy="792163"/>
          </a:xfrm>
          <a:prstGeom prst="upArrow">
            <a:avLst>
              <a:gd name="adj1" fmla="val 50000"/>
              <a:gd name="adj2" fmla="val 34366"/>
            </a:avLst>
          </a:prstGeom>
          <a:solidFill>
            <a:schemeClr val="accent2"/>
          </a:solidFill>
          <a:ln w="25400" algn="ctr">
            <a:solidFill>
              <a:srgbClr val="89A4A7"/>
            </a:solidFill>
            <a:miter lim="800000"/>
            <a:headEnd/>
            <a:tailEnd/>
          </a:ln>
          <a:effectLst>
            <a:outerShdw sy="50000" rotWithShape="0">
              <a:srgbClr val="808080">
                <a:alpha val="50000"/>
              </a:srgbClr>
            </a:outerShdw>
          </a:effectLst>
        </p:spPr>
        <p:txBody>
          <a:bodyPr wrap="none" anchor="ctr"/>
          <a:lstStyle/>
          <a:p>
            <a:pPr algn="l"/>
            <a:endParaRPr lang="fr-FR" altLang="en-US" sz="1600">
              <a:solidFill>
                <a:srgbClr val="000000"/>
              </a:solidFill>
              <a:ea typeface="ＭＳ Ｐゴシック" pitchFamily="34" charset="-128"/>
            </a:endParaRPr>
          </a:p>
        </p:txBody>
      </p:sp>
      <p:sp>
        <p:nvSpPr>
          <p:cNvPr id="40976" name="AutoShape 17"/>
          <p:cNvSpPr>
            <a:spLocks noChangeArrowheads="1"/>
          </p:cNvSpPr>
          <p:nvPr/>
        </p:nvSpPr>
        <p:spPr bwMode="auto">
          <a:xfrm rot="5400000">
            <a:off x="4103688" y="3230563"/>
            <a:ext cx="576262" cy="792162"/>
          </a:xfrm>
          <a:prstGeom prst="upArrow">
            <a:avLst>
              <a:gd name="adj1" fmla="val 50000"/>
              <a:gd name="adj2" fmla="val 34366"/>
            </a:avLst>
          </a:prstGeom>
          <a:solidFill>
            <a:schemeClr val="accent2"/>
          </a:solidFill>
          <a:ln w="25400" algn="ctr">
            <a:solidFill>
              <a:srgbClr val="89A4A7"/>
            </a:solidFill>
            <a:miter lim="800000"/>
            <a:headEnd/>
            <a:tailEnd/>
          </a:ln>
          <a:effectLst>
            <a:outerShdw sy="50000" rotWithShape="0">
              <a:srgbClr val="808080">
                <a:alpha val="50000"/>
              </a:srgbClr>
            </a:outerShdw>
          </a:effectLst>
        </p:spPr>
        <p:txBody>
          <a:bodyPr wrap="none" anchor="ctr"/>
          <a:lstStyle/>
          <a:p>
            <a:pPr algn="l"/>
            <a:endParaRPr lang="fr-FR" altLang="en-US" sz="1600">
              <a:solidFill>
                <a:srgbClr val="000000"/>
              </a:solidFill>
              <a:ea typeface="ＭＳ Ｐゴシック" pitchFamily="34" charset="-128"/>
            </a:endParaRPr>
          </a:p>
        </p:txBody>
      </p:sp>
      <p:sp>
        <p:nvSpPr>
          <p:cNvPr id="40977" name="AutoShape 18"/>
          <p:cNvSpPr>
            <a:spLocks noChangeArrowheads="1"/>
          </p:cNvSpPr>
          <p:nvPr/>
        </p:nvSpPr>
        <p:spPr bwMode="auto">
          <a:xfrm rot="5400000">
            <a:off x="4103688" y="5192713"/>
            <a:ext cx="576262" cy="792162"/>
          </a:xfrm>
          <a:prstGeom prst="upArrow">
            <a:avLst>
              <a:gd name="adj1" fmla="val 50000"/>
              <a:gd name="adj2" fmla="val 34366"/>
            </a:avLst>
          </a:prstGeom>
          <a:solidFill>
            <a:schemeClr val="accent2"/>
          </a:solidFill>
          <a:ln w="25400" algn="ctr">
            <a:solidFill>
              <a:srgbClr val="89A4A7"/>
            </a:solidFill>
            <a:miter lim="800000"/>
            <a:headEnd/>
            <a:tailEnd/>
          </a:ln>
          <a:effectLst>
            <a:outerShdw sy="50000" rotWithShape="0">
              <a:srgbClr val="808080">
                <a:alpha val="50000"/>
              </a:srgbClr>
            </a:outerShdw>
          </a:effectLst>
        </p:spPr>
        <p:txBody>
          <a:bodyPr wrap="none" anchor="ctr"/>
          <a:lstStyle/>
          <a:p>
            <a:pPr algn="l"/>
            <a:endParaRPr lang="fr-FR" altLang="en-US" sz="1600">
              <a:solidFill>
                <a:srgbClr val="000000"/>
              </a:solidFill>
              <a:ea typeface="ＭＳ Ｐゴシック" pitchFamily="34" charset="-128"/>
            </a:endParaRPr>
          </a:p>
        </p:txBody>
      </p:sp>
      <p:sp>
        <p:nvSpPr>
          <p:cNvPr id="40978" name="AutoShape 19"/>
          <p:cNvSpPr>
            <a:spLocks noChangeArrowheads="1"/>
          </p:cNvSpPr>
          <p:nvPr/>
        </p:nvSpPr>
        <p:spPr bwMode="auto">
          <a:xfrm rot="5400000">
            <a:off x="6984207" y="4472781"/>
            <a:ext cx="431800" cy="792163"/>
          </a:xfrm>
          <a:prstGeom prst="upArrow">
            <a:avLst>
              <a:gd name="adj1" fmla="val 50000"/>
              <a:gd name="adj2" fmla="val 45864"/>
            </a:avLst>
          </a:prstGeom>
          <a:solidFill>
            <a:schemeClr val="folHlink"/>
          </a:solidFill>
          <a:ln w="25400" algn="ctr">
            <a:solidFill>
              <a:srgbClr val="89A4A7"/>
            </a:solidFill>
            <a:miter lim="800000"/>
            <a:headEnd/>
            <a:tailEnd/>
          </a:ln>
          <a:effectLst>
            <a:outerShdw sy="50000" rotWithShape="0">
              <a:srgbClr val="808080">
                <a:alpha val="50000"/>
              </a:srgbClr>
            </a:outerShdw>
          </a:effectLst>
        </p:spPr>
        <p:txBody>
          <a:bodyPr wrap="none" anchor="ctr"/>
          <a:lstStyle/>
          <a:p>
            <a:pPr algn="l"/>
            <a:endParaRPr lang="fr-FR" altLang="en-US" sz="1600">
              <a:solidFill>
                <a:srgbClr val="000000"/>
              </a:solidFill>
              <a:ea typeface="ＭＳ Ｐゴシック" pitchFamily="34" charset="-128"/>
            </a:endParaRPr>
          </a:p>
        </p:txBody>
      </p:sp>
      <p:sp>
        <p:nvSpPr>
          <p:cNvPr id="40979" name="Text Box 20"/>
          <p:cNvSpPr txBox="1">
            <a:spLocks noChangeArrowheads="1"/>
          </p:cNvSpPr>
          <p:nvPr/>
        </p:nvSpPr>
        <p:spPr bwMode="auto">
          <a:xfrm>
            <a:off x="7562850" y="3357563"/>
            <a:ext cx="14414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algn="l" eaLnBrk="1" hangingPunct="1"/>
            <a:r>
              <a:rPr lang="en-GB" altLang="en-US" sz="1600" b="1" dirty="0">
                <a:solidFill>
                  <a:srgbClr val="000000"/>
                </a:solidFill>
                <a:ea typeface="ＭＳ Ｐゴシック" pitchFamily="34" charset="-128"/>
              </a:rPr>
              <a:t>More eligible</a:t>
            </a:r>
          </a:p>
          <a:p>
            <a:pPr algn="l" eaLnBrk="1" hangingPunct="1"/>
            <a:r>
              <a:rPr lang="en-GB" altLang="en-US" sz="1600" b="1" dirty="0">
                <a:solidFill>
                  <a:srgbClr val="000000"/>
                </a:solidFill>
                <a:ea typeface="ＭＳ Ｐゴシック" pitchFamily="34" charset="-128"/>
              </a:rPr>
              <a:t> countries</a:t>
            </a:r>
          </a:p>
        </p:txBody>
      </p:sp>
      <p:sp>
        <p:nvSpPr>
          <p:cNvPr id="40980" name="Text Box 21"/>
          <p:cNvSpPr txBox="1">
            <a:spLocks noChangeArrowheads="1"/>
          </p:cNvSpPr>
          <p:nvPr/>
        </p:nvSpPr>
        <p:spPr bwMode="auto">
          <a:xfrm>
            <a:off x="7524750" y="4005263"/>
            <a:ext cx="1596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algn="l" eaLnBrk="1" hangingPunct="1"/>
            <a:r>
              <a:rPr lang="en-GB" altLang="en-US" sz="1600" b="1" dirty="0">
                <a:solidFill>
                  <a:srgbClr val="000000"/>
                </a:solidFill>
                <a:ea typeface="ＭＳ Ｐゴシック" pitchFamily="34" charset="-128"/>
              </a:rPr>
              <a:t>Reciprocity</a:t>
            </a:r>
          </a:p>
          <a:p>
            <a:pPr algn="l" eaLnBrk="1" hangingPunct="1"/>
            <a:r>
              <a:rPr lang="en-GB" altLang="en-US" sz="1600" b="1" dirty="0">
                <a:solidFill>
                  <a:srgbClr val="000000"/>
                </a:solidFill>
                <a:ea typeface="ＭＳ Ｐゴシック" pitchFamily="34" charset="-128"/>
              </a:rPr>
              <a:t>DAC members</a:t>
            </a:r>
          </a:p>
        </p:txBody>
      </p:sp>
      <p:sp>
        <p:nvSpPr>
          <p:cNvPr id="40981" name="Text Box 22"/>
          <p:cNvSpPr txBox="1">
            <a:spLocks noChangeArrowheads="1"/>
          </p:cNvSpPr>
          <p:nvPr/>
        </p:nvSpPr>
        <p:spPr bwMode="auto">
          <a:xfrm>
            <a:off x="7812088" y="429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algn="l" eaLnBrk="1" hangingPunct="1"/>
            <a:endParaRPr lang="fr-FR" altLang="en-US">
              <a:solidFill>
                <a:srgbClr val="000000"/>
              </a:solidFill>
              <a:ea typeface="ＭＳ Ｐゴシック" pitchFamily="34" charset="-128"/>
            </a:endParaRPr>
          </a:p>
        </p:txBody>
      </p:sp>
      <p:sp>
        <p:nvSpPr>
          <p:cNvPr id="40982" name="Text Box 23"/>
          <p:cNvSpPr txBox="1">
            <a:spLocks noChangeArrowheads="1"/>
          </p:cNvSpPr>
          <p:nvPr/>
        </p:nvSpPr>
        <p:spPr bwMode="auto">
          <a:xfrm>
            <a:off x="7667625" y="4652963"/>
            <a:ext cx="1611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algn="l" eaLnBrk="1" hangingPunct="1"/>
            <a:r>
              <a:rPr lang="en-GB" altLang="en-US" sz="2000" b="1" dirty="0">
                <a:solidFill>
                  <a:srgbClr val="000000"/>
                </a:solidFill>
                <a:ea typeface="ＭＳ Ｐゴシック" pitchFamily="34" charset="-128"/>
              </a:rPr>
              <a:t>EIDHR </a:t>
            </a:r>
            <a:r>
              <a:rPr lang="en-GB" altLang="en-US" sz="2000" b="1" dirty="0" smtClean="0">
                <a:solidFill>
                  <a:srgbClr val="000000"/>
                </a:solidFill>
                <a:ea typeface="ＭＳ Ｐゴシック" pitchFamily="34" charset="-128"/>
              </a:rPr>
              <a:t>IcSP</a:t>
            </a:r>
            <a:endParaRPr lang="en-GB" altLang="en-US" sz="2000" b="1" dirty="0">
              <a:solidFill>
                <a:srgbClr val="000000"/>
              </a:solidFill>
              <a:ea typeface="ＭＳ Ｐゴシック" pitchFamily="34" charset="-128"/>
            </a:endParaRPr>
          </a:p>
          <a:p>
            <a:pPr algn="l" eaLnBrk="1" hangingPunct="1"/>
            <a:r>
              <a:rPr lang="en-GB" altLang="en-US" sz="2000" b="1" dirty="0">
                <a:solidFill>
                  <a:srgbClr val="000000"/>
                </a:solidFill>
                <a:ea typeface="ＭＳ Ｐゴシック" pitchFamily="34" charset="-128"/>
              </a:rPr>
              <a:t>untied</a:t>
            </a:r>
          </a:p>
        </p:txBody>
      </p:sp>
      <p:sp>
        <p:nvSpPr>
          <p:cNvPr id="40983" name="AutoShape 25"/>
          <p:cNvSpPr>
            <a:spLocks noChangeArrowheads="1"/>
          </p:cNvSpPr>
          <p:nvPr/>
        </p:nvSpPr>
        <p:spPr bwMode="auto">
          <a:xfrm rot="5400000">
            <a:off x="6983413" y="2673350"/>
            <a:ext cx="433387" cy="792163"/>
          </a:xfrm>
          <a:prstGeom prst="upArrow">
            <a:avLst>
              <a:gd name="adj1" fmla="val 50000"/>
              <a:gd name="adj2" fmla="val 45696"/>
            </a:avLst>
          </a:prstGeom>
          <a:solidFill>
            <a:schemeClr val="folHlink"/>
          </a:solidFill>
          <a:ln w="25400" algn="ctr">
            <a:solidFill>
              <a:srgbClr val="89A4A7"/>
            </a:solidFill>
            <a:miter lim="800000"/>
            <a:headEnd/>
            <a:tailEnd/>
          </a:ln>
          <a:effectLst>
            <a:outerShdw sy="50000" rotWithShape="0">
              <a:srgbClr val="808080">
                <a:alpha val="50000"/>
              </a:srgbClr>
            </a:outerShdw>
          </a:effectLst>
        </p:spPr>
        <p:txBody>
          <a:bodyPr rot="10800000" vert="eaVert" wrap="none" anchor="ctr"/>
          <a:lstStyle/>
          <a:p>
            <a:endParaRPr lang="fr-FR" altLang="en-US">
              <a:solidFill>
                <a:srgbClr val="808080"/>
              </a:solidFill>
              <a:ea typeface="ＭＳ Ｐゴシック" pitchFamily="34" charset="-128"/>
            </a:endParaRPr>
          </a:p>
        </p:txBody>
      </p:sp>
      <p:sp>
        <p:nvSpPr>
          <p:cNvPr id="40984" name="Text Box 26"/>
          <p:cNvSpPr txBox="1">
            <a:spLocks noChangeArrowheads="1"/>
          </p:cNvSpPr>
          <p:nvPr/>
        </p:nvSpPr>
        <p:spPr bwMode="auto">
          <a:xfrm>
            <a:off x="7524750" y="2636838"/>
            <a:ext cx="1407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Arial" charset="0"/>
              </a:defRPr>
            </a:lvl1pPr>
            <a:lvl2pPr marL="742950" indent="-285750" eaLnBrk="0" hangingPunct="0">
              <a:defRPr>
                <a:solidFill>
                  <a:srgbClr val="FFFFFF"/>
                </a:solidFill>
                <a:latin typeface="Arial" charset="0"/>
              </a:defRPr>
            </a:lvl2pPr>
            <a:lvl3pPr marL="1143000" indent="-228600" eaLnBrk="0" hangingPunct="0">
              <a:defRPr>
                <a:solidFill>
                  <a:srgbClr val="FFFFFF"/>
                </a:solidFill>
                <a:latin typeface="Arial" charset="0"/>
              </a:defRPr>
            </a:lvl3pPr>
            <a:lvl4pPr marL="1600200" indent="-228600" eaLnBrk="0" hangingPunct="0">
              <a:defRPr>
                <a:solidFill>
                  <a:srgbClr val="FFFFFF"/>
                </a:solidFill>
                <a:latin typeface="Arial" charset="0"/>
              </a:defRPr>
            </a:lvl4pPr>
            <a:lvl5pPr marL="2057400" indent="-228600" eaLnBrk="0" hangingPunct="0">
              <a:defRPr>
                <a:solidFill>
                  <a:srgbClr val="FFFFFF"/>
                </a:solidFill>
                <a:latin typeface="Arial" charset="0"/>
              </a:defRPr>
            </a:lvl5pPr>
            <a:lvl6pPr marL="2514600" indent="-228600" algn="ctr" eaLnBrk="0" fontAlgn="base" hangingPunct="0">
              <a:spcBef>
                <a:spcPct val="0"/>
              </a:spcBef>
              <a:spcAft>
                <a:spcPct val="0"/>
              </a:spcAft>
              <a:defRPr>
                <a:solidFill>
                  <a:srgbClr val="FFFFFF"/>
                </a:solidFill>
                <a:latin typeface="Arial" charset="0"/>
              </a:defRPr>
            </a:lvl6pPr>
            <a:lvl7pPr marL="2971800" indent="-228600" algn="ctr" eaLnBrk="0" fontAlgn="base" hangingPunct="0">
              <a:spcBef>
                <a:spcPct val="0"/>
              </a:spcBef>
              <a:spcAft>
                <a:spcPct val="0"/>
              </a:spcAft>
              <a:defRPr>
                <a:solidFill>
                  <a:srgbClr val="FFFFFF"/>
                </a:solidFill>
                <a:latin typeface="Arial" charset="0"/>
              </a:defRPr>
            </a:lvl7pPr>
            <a:lvl8pPr marL="3429000" indent="-228600" algn="ctr" eaLnBrk="0" fontAlgn="base" hangingPunct="0">
              <a:spcBef>
                <a:spcPct val="0"/>
              </a:spcBef>
              <a:spcAft>
                <a:spcPct val="0"/>
              </a:spcAft>
              <a:defRPr>
                <a:solidFill>
                  <a:srgbClr val="FFFFFF"/>
                </a:solidFill>
                <a:latin typeface="Arial" charset="0"/>
              </a:defRPr>
            </a:lvl8pPr>
            <a:lvl9pPr marL="3886200" indent="-228600" algn="ctr" eaLnBrk="0" fontAlgn="base" hangingPunct="0">
              <a:spcBef>
                <a:spcPct val="0"/>
              </a:spcBef>
              <a:spcAft>
                <a:spcPct val="0"/>
              </a:spcAft>
              <a:defRPr>
                <a:solidFill>
                  <a:srgbClr val="FFFFFF"/>
                </a:solidFill>
                <a:latin typeface="Arial" charset="0"/>
              </a:defRPr>
            </a:lvl9pPr>
          </a:lstStyle>
          <a:p>
            <a:pPr algn="l" eaLnBrk="1" hangingPunct="1"/>
            <a:r>
              <a:rPr lang="en-GB" altLang="en-US" sz="1400" b="1" dirty="0">
                <a:solidFill>
                  <a:srgbClr val="000000"/>
                </a:solidFill>
                <a:ea typeface="ＭＳ Ｐゴシック" pitchFamily="34" charset="-128"/>
              </a:rPr>
              <a:t>Untie origin</a:t>
            </a:r>
          </a:p>
          <a:p>
            <a:pPr algn="l" eaLnBrk="1" hangingPunct="1"/>
            <a:r>
              <a:rPr lang="en-GB" altLang="en-US" sz="1400" b="1" dirty="0">
                <a:solidFill>
                  <a:srgbClr val="000000"/>
                </a:solidFill>
                <a:ea typeface="ＭＳ Ｐゴシック" pitchFamily="34" charset="-128"/>
                <a:cs typeface="Arial" charset="0"/>
              </a:rPr>
              <a:t>≤ 100 000 EUR</a:t>
            </a:r>
          </a:p>
        </p:txBody>
      </p:sp>
    </p:spTree>
    <p:extLst>
      <p:ext uri="{BB962C8B-B14F-4D97-AF65-F5344CB8AC3E}">
        <p14:creationId xmlns:p14="http://schemas.microsoft.com/office/powerpoint/2010/main" val="212514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9394"/>
                                        </p:tgtEl>
                                        <p:attrNameLst>
                                          <p:attrName>style.visibility</p:attrName>
                                        </p:attrNameLst>
                                      </p:cBhvr>
                                      <p:to>
                                        <p:strVal val="visible"/>
                                      </p:to>
                                    </p:set>
                                    <p:animEffect transition="in" filter="fade">
                                      <p:cBhvr>
                                        <p:cTn id="7" dur="1000">
                                          <p:stCondLst>
                                            <p:cond delay="0"/>
                                          </p:stCondLst>
                                        </p:cTn>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fade">
                                      <p:cBhvr>
                                        <p:cTn id="12" dur="500">
                                          <p:stCondLst>
                                            <p:cond delay="0"/>
                                          </p:stCondLst>
                                        </p:cTn>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fr-BE" altLang="en-US" sz="2200" b="1" i="1" smtClean="0">
                <a:solidFill>
                  <a:srgbClr val="B85C00"/>
                </a:solidFill>
                <a:latin typeface="Verdana" pitchFamily="34" charset="0"/>
              </a:rPr>
              <a:t>Focus on performance results </a:t>
            </a:r>
            <a:br>
              <a:rPr lang="fr-BE" altLang="en-US" sz="2200" b="1" i="1" smtClean="0">
                <a:solidFill>
                  <a:srgbClr val="B85C00"/>
                </a:solidFill>
                <a:latin typeface="Verdana" pitchFamily="34" charset="0"/>
              </a:rPr>
            </a:br>
            <a:endParaRPr lang="fr-BE" altLang="en-US" sz="2200" b="1" i="1" smtClean="0">
              <a:solidFill>
                <a:srgbClr val="B85C00"/>
              </a:solidFill>
              <a:latin typeface="Verdana" pitchFamily="34" charset="0"/>
            </a:endParaRPr>
          </a:p>
        </p:txBody>
      </p:sp>
      <p:sp>
        <p:nvSpPr>
          <p:cNvPr id="22531" name="Content Placeholder 2"/>
          <p:cNvSpPr>
            <a:spLocks noGrp="1"/>
          </p:cNvSpPr>
          <p:nvPr>
            <p:ph idx="1"/>
          </p:nvPr>
        </p:nvSpPr>
        <p:spPr/>
        <p:txBody>
          <a:bodyPr/>
          <a:lstStyle/>
          <a:p>
            <a:pPr>
              <a:buFont typeface="Wingdings" pitchFamily="2" charset="2"/>
              <a:buChar char="Ø"/>
            </a:pPr>
            <a:r>
              <a:rPr lang="fr-BE" altLang="en-US" sz="1800" b="1" dirty="0" smtClean="0">
                <a:solidFill>
                  <a:srgbClr val="B85C00"/>
                </a:solidFill>
              </a:rPr>
              <a:t>Court of </a:t>
            </a:r>
            <a:r>
              <a:rPr lang="fr-BE" altLang="en-US" sz="1800" b="1" dirty="0" err="1" smtClean="0">
                <a:solidFill>
                  <a:srgbClr val="B85C00"/>
                </a:solidFill>
              </a:rPr>
              <a:t>Auditors</a:t>
            </a:r>
            <a:r>
              <a:rPr lang="fr-BE" altLang="en-US" sz="1800" dirty="0" smtClean="0">
                <a:solidFill>
                  <a:srgbClr val="003366"/>
                </a:solidFill>
              </a:rPr>
              <a:t>: more focus on impact of </a:t>
            </a:r>
            <a:r>
              <a:rPr lang="fr-BE" altLang="en-US" sz="1800" dirty="0" err="1" smtClean="0">
                <a:solidFill>
                  <a:srgbClr val="003366"/>
                </a:solidFill>
              </a:rPr>
              <a:t>spending</a:t>
            </a:r>
            <a:r>
              <a:rPr lang="fr-BE" altLang="en-US" sz="1800" dirty="0" smtClean="0">
                <a:solidFill>
                  <a:srgbClr val="003366"/>
                </a:solidFill>
              </a:rPr>
              <a:t> and </a:t>
            </a:r>
            <a:r>
              <a:rPr lang="fr-BE" altLang="en-US" sz="1800" dirty="0" err="1" smtClean="0">
                <a:solidFill>
                  <a:srgbClr val="003366"/>
                </a:solidFill>
              </a:rPr>
              <a:t>results</a:t>
            </a:r>
            <a:endParaRPr lang="fr-BE" altLang="en-US" sz="1800" dirty="0" smtClean="0">
              <a:solidFill>
                <a:srgbClr val="003366"/>
              </a:solidFill>
            </a:endParaRPr>
          </a:p>
          <a:p>
            <a:pPr marL="0" indent="0">
              <a:buNone/>
            </a:pPr>
            <a:r>
              <a:rPr lang="fr-BE" altLang="en-US" sz="1800" dirty="0" smtClean="0">
                <a:solidFill>
                  <a:srgbClr val="003366"/>
                </a:solidFill>
              </a:rPr>
              <a:t> </a:t>
            </a:r>
            <a:endParaRPr lang="fr-BE" altLang="en-US" sz="1800" dirty="0" smtClean="0">
              <a:solidFill>
                <a:srgbClr val="003366"/>
              </a:solidFill>
            </a:endParaRPr>
          </a:p>
          <a:p>
            <a:pPr>
              <a:buFont typeface="Wingdings" pitchFamily="2" charset="2"/>
              <a:buChar char="Ø"/>
            </a:pPr>
            <a:r>
              <a:rPr lang="fr-BE" altLang="en-US" sz="1800" dirty="0" smtClean="0">
                <a:solidFill>
                  <a:srgbClr val="003366"/>
                </a:solidFill>
              </a:rPr>
              <a:t>Commission: </a:t>
            </a:r>
            <a:r>
              <a:rPr lang="fr-BE" altLang="en-US" sz="1800" dirty="0" err="1" smtClean="0">
                <a:solidFill>
                  <a:srgbClr val="003366"/>
                </a:solidFill>
              </a:rPr>
              <a:t>required</a:t>
            </a:r>
            <a:r>
              <a:rPr lang="fr-BE" altLang="en-US" sz="1800" dirty="0" smtClean="0">
                <a:solidFill>
                  <a:srgbClr val="003366"/>
                </a:solidFill>
              </a:rPr>
              <a:t> to </a:t>
            </a:r>
            <a:r>
              <a:rPr lang="fr-BE" altLang="en-US" sz="1800" dirty="0" err="1" smtClean="0">
                <a:solidFill>
                  <a:srgbClr val="003366"/>
                </a:solidFill>
              </a:rPr>
              <a:t>develop</a:t>
            </a:r>
            <a:r>
              <a:rPr lang="fr-BE" altLang="en-US" sz="1800" dirty="0" smtClean="0">
                <a:solidFill>
                  <a:srgbClr val="003366"/>
                </a:solidFill>
              </a:rPr>
              <a:t> a </a:t>
            </a:r>
            <a:r>
              <a:rPr lang="fr-BE" altLang="en-US" sz="1800" b="1" dirty="0" err="1" smtClean="0">
                <a:solidFill>
                  <a:srgbClr val="B85C00"/>
                </a:solidFill>
              </a:rPr>
              <a:t>results</a:t>
            </a:r>
            <a:r>
              <a:rPr lang="fr-BE" altLang="en-US" sz="1800" b="1" dirty="0" smtClean="0">
                <a:solidFill>
                  <a:srgbClr val="B85C00"/>
                </a:solidFill>
              </a:rPr>
              <a:t> </a:t>
            </a:r>
            <a:r>
              <a:rPr lang="fr-BE" altLang="en-US" sz="1800" b="1" dirty="0" err="1" smtClean="0">
                <a:solidFill>
                  <a:srgbClr val="B85C00"/>
                </a:solidFill>
              </a:rPr>
              <a:t>framework</a:t>
            </a:r>
            <a:endParaRPr lang="fr-BE" altLang="en-US" sz="1800" b="1" dirty="0" smtClean="0">
              <a:solidFill>
                <a:srgbClr val="B85C00"/>
              </a:solidFill>
            </a:endParaRPr>
          </a:p>
          <a:p>
            <a:pPr marL="0" indent="0">
              <a:buNone/>
            </a:pPr>
            <a:endParaRPr lang="fr-BE" altLang="en-US" sz="1800" b="1" dirty="0" smtClean="0">
              <a:solidFill>
                <a:srgbClr val="B85C00"/>
              </a:solidFill>
            </a:endParaRPr>
          </a:p>
          <a:p>
            <a:pPr>
              <a:buFont typeface="Wingdings" pitchFamily="2" charset="2"/>
              <a:buChar char="Ø"/>
            </a:pPr>
            <a:r>
              <a:rPr lang="fr-BE" altLang="en-US" sz="1800" dirty="0" err="1" smtClean="0">
                <a:solidFill>
                  <a:srgbClr val="003366"/>
                </a:solidFill>
              </a:rPr>
              <a:t>Apply</a:t>
            </a:r>
            <a:r>
              <a:rPr lang="fr-BE" altLang="en-US" sz="1800" dirty="0" smtClean="0">
                <a:solidFill>
                  <a:srgbClr val="003366"/>
                </a:solidFill>
              </a:rPr>
              <a:t> to all instruments / </a:t>
            </a:r>
            <a:r>
              <a:rPr lang="fr-BE" altLang="en-US" sz="1800" dirty="0" err="1" smtClean="0">
                <a:solidFill>
                  <a:srgbClr val="003366"/>
                </a:solidFill>
              </a:rPr>
              <a:t>spending</a:t>
            </a:r>
            <a:r>
              <a:rPr lang="fr-BE" altLang="en-US" sz="1800" dirty="0" smtClean="0">
                <a:solidFill>
                  <a:srgbClr val="003366"/>
                </a:solidFill>
              </a:rPr>
              <a:t>: Financial </a:t>
            </a:r>
            <a:r>
              <a:rPr lang="fr-BE" altLang="en-US" sz="1800" dirty="0" err="1" smtClean="0">
                <a:solidFill>
                  <a:srgbClr val="003366"/>
                </a:solidFill>
              </a:rPr>
              <a:t>Regulation</a:t>
            </a:r>
            <a:r>
              <a:rPr lang="fr-BE" altLang="en-US" sz="1800" dirty="0" smtClean="0">
                <a:solidFill>
                  <a:srgbClr val="003366"/>
                </a:solidFill>
              </a:rPr>
              <a:t> </a:t>
            </a:r>
            <a:r>
              <a:rPr lang="fr-BE" altLang="en-US" sz="1800" dirty="0" err="1" smtClean="0">
                <a:solidFill>
                  <a:srgbClr val="003366"/>
                </a:solidFill>
              </a:rPr>
              <a:t>requires</a:t>
            </a:r>
            <a:r>
              <a:rPr lang="fr-BE" altLang="en-US" sz="1800" dirty="0" smtClean="0">
                <a:solidFill>
                  <a:srgbClr val="003366"/>
                </a:solidFill>
              </a:rPr>
              <a:t> </a:t>
            </a:r>
            <a:r>
              <a:rPr lang="fr-BE" altLang="en-US" sz="1800" dirty="0" err="1" smtClean="0">
                <a:solidFill>
                  <a:srgbClr val="003366"/>
                </a:solidFill>
              </a:rPr>
              <a:t>indicators</a:t>
            </a:r>
            <a:r>
              <a:rPr lang="fr-BE" altLang="en-US" sz="1800" dirty="0" smtClean="0">
                <a:solidFill>
                  <a:srgbClr val="003366"/>
                </a:solidFill>
              </a:rPr>
              <a:t> and </a:t>
            </a:r>
            <a:r>
              <a:rPr lang="fr-BE" altLang="en-US" sz="1800" dirty="0" err="1" smtClean="0">
                <a:solidFill>
                  <a:srgbClr val="003366"/>
                </a:solidFill>
              </a:rPr>
              <a:t>targets</a:t>
            </a:r>
            <a:r>
              <a:rPr lang="fr-BE" altLang="en-US" sz="1800" dirty="0" smtClean="0">
                <a:solidFill>
                  <a:srgbClr val="003366"/>
                </a:solidFill>
              </a:rPr>
              <a:t> for all </a:t>
            </a:r>
            <a:r>
              <a:rPr lang="fr-BE" altLang="en-US" sz="1800" dirty="0" err="1" smtClean="0">
                <a:solidFill>
                  <a:srgbClr val="003366"/>
                </a:solidFill>
              </a:rPr>
              <a:t>spending</a:t>
            </a:r>
            <a:endParaRPr lang="fr-BE" altLang="en-US" sz="1800" dirty="0" smtClean="0">
              <a:solidFill>
                <a:srgbClr val="003366"/>
              </a:solidFill>
            </a:endParaRPr>
          </a:p>
          <a:p>
            <a:pPr marL="0" indent="0">
              <a:buNone/>
            </a:pPr>
            <a:endParaRPr lang="fr-BE" altLang="en-US" sz="1800" dirty="0" smtClean="0">
              <a:solidFill>
                <a:srgbClr val="003366"/>
              </a:solidFill>
            </a:endParaRPr>
          </a:p>
          <a:p>
            <a:pPr>
              <a:buFont typeface="Wingdings" pitchFamily="2" charset="2"/>
              <a:buChar char="Ø"/>
            </a:pPr>
            <a:r>
              <a:rPr lang="fr-BE" altLang="en-US" sz="1800" b="1" dirty="0" smtClean="0">
                <a:solidFill>
                  <a:srgbClr val="B85C00"/>
                </a:solidFill>
              </a:rPr>
              <a:t>Impact </a:t>
            </a:r>
            <a:r>
              <a:rPr lang="fr-BE" altLang="en-US" sz="1800" b="1" dirty="0" err="1" smtClean="0">
                <a:solidFill>
                  <a:srgbClr val="B85C00"/>
                </a:solidFill>
              </a:rPr>
              <a:t>indicator</a:t>
            </a:r>
            <a:r>
              <a:rPr lang="fr-BE" altLang="en-US" sz="1800" b="1" dirty="0" smtClean="0">
                <a:solidFill>
                  <a:srgbClr val="B85C00"/>
                </a:solidFill>
              </a:rPr>
              <a:t> </a:t>
            </a:r>
            <a:r>
              <a:rPr lang="fr-BE" altLang="en-US" sz="1800" dirty="0" err="1" smtClean="0">
                <a:solidFill>
                  <a:srgbClr val="003366"/>
                </a:solidFill>
              </a:rPr>
              <a:t>required</a:t>
            </a:r>
            <a:r>
              <a:rPr lang="fr-BE" altLang="en-US" sz="1800" dirty="0" smtClean="0">
                <a:solidFill>
                  <a:srgbClr val="003366"/>
                </a:solidFill>
              </a:rPr>
              <a:t> for </a:t>
            </a:r>
            <a:r>
              <a:rPr lang="fr-BE" altLang="en-US" sz="1800" dirty="0" err="1" smtClean="0">
                <a:solidFill>
                  <a:srgbClr val="003366"/>
                </a:solidFill>
              </a:rPr>
              <a:t>general</a:t>
            </a:r>
            <a:r>
              <a:rPr lang="fr-BE" altLang="en-US" sz="1800" dirty="0" smtClean="0">
                <a:solidFill>
                  <a:srgbClr val="003366"/>
                </a:solidFill>
              </a:rPr>
              <a:t> objectives and </a:t>
            </a:r>
            <a:r>
              <a:rPr lang="fr-BE" altLang="en-US" sz="1800" b="1" dirty="0" smtClean="0">
                <a:solidFill>
                  <a:srgbClr val="B85C00"/>
                </a:solidFill>
              </a:rPr>
              <a:t>performance </a:t>
            </a:r>
            <a:r>
              <a:rPr lang="fr-BE" altLang="en-US" sz="1800" b="1" dirty="0" err="1" smtClean="0">
                <a:solidFill>
                  <a:srgbClr val="B85C00"/>
                </a:solidFill>
              </a:rPr>
              <a:t>indicators</a:t>
            </a:r>
            <a:r>
              <a:rPr lang="fr-BE" altLang="en-US" sz="1800" b="1" dirty="0" smtClean="0">
                <a:solidFill>
                  <a:srgbClr val="B85C00"/>
                </a:solidFill>
              </a:rPr>
              <a:t> </a:t>
            </a:r>
            <a:r>
              <a:rPr lang="fr-BE" altLang="en-US" sz="1800" dirty="0" smtClean="0">
                <a:solidFill>
                  <a:srgbClr val="003366"/>
                </a:solidFill>
              </a:rPr>
              <a:t>for </a:t>
            </a:r>
            <a:r>
              <a:rPr lang="fr-BE" altLang="en-US" sz="1800" dirty="0" err="1" smtClean="0">
                <a:solidFill>
                  <a:srgbClr val="003366"/>
                </a:solidFill>
              </a:rPr>
              <a:t>each</a:t>
            </a:r>
            <a:r>
              <a:rPr lang="fr-BE" altLang="en-US" sz="1800" dirty="0" smtClean="0">
                <a:solidFill>
                  <a:srgbClr val="003366"/>
                </a:solidFill>
              </a:rPr>
              <a:t> </a:t>
            </a:r>
            <a:r>
              <a:rPr lang="fr-BE" altLang="en-US" sz="1800" dirty="0" err="1" smtClean="0">
                <a:solidFill>
                  <a:srgbClr val="003366"/>
                </a:solidFill>
              </a:rPr>
              <a:t>specific</a:t>
            </a:r>
            <a:r>
              <a:rPr lang="fr-BE" altLang="en-US" sz="1800" dirty="0" smtClean="0">
                <a:solidFill>
                  <a:srgbClr val="003366"/>
                </a:solidFill>
              </a:rPr>
              <a:t> objective </a:t>
            </a:r>
            <a:endParaRPr lang="fr-BE" altLang="en-US" sz="1800" dirty="0" smtClean="0">
              <a:solidFill>
                <a:srgbClr val="003366"/>
              </a:solidFill>
            </a:endParaRPr>
          </a:p>
          <a:p>
            <a:pPr marL="0" indent="0">
              <a:buNone/>
            </a:pPr>
            <a:endParaRPr lang="fr-BE" altLang="en-US" sz="1800" dirty="0" smtClean="0">
              <a:solidFill>
                <a:srgbClr val="003366"/>
              </a:solidFill>
            </a:endParaRPr>
          </a:p>
          <a:p>
            <a:pPr>
              <a:buFont typeface="Wingdings" pitchFamily="2" charset="2"/>
              <a:buChar char="Ø"/>
            </a:pPr>
            <a:r>
              <a:rPr lang="fr-BE" altLang="en-US" sz="1800" dirty="0" err="1" smtClean="0">
                <a:solidFill>
                  <a:srgbClr val="003366"/>
                </a:solidFill>
              </a:rPr>
              <a:t>Some</a:t>
            </a:r>
            <a:r>
              <a:rPr lang="fr-BE" altLang="en-US" sz="1800" dirty="0" smtClean="0">
                <a:solidFill>
                  <a:srgbClr val="003366"/>
                </a:solidFill>
              </a:rPr>
              <a:t> </a:t>
            </a:r>
            <a:r>
              <a:rPr lang="fr-BE" altLang="en-US" sz="1800" dirty="0" err="1" smtClean="0">
                <a:solidFill>
                  <a:srgbClr val="003366"/>
                </a:solidFill>
              </a:rPr>
              <a:t>included</a:t>
            </a:r>
            <a:r>
              <a:rPr lang="fr-BE" altLang="en-US" sz="1800" dirty="0" smtClean="0">
                <a:solidFill>
                  <a:srgbClr val="003366"/>
                </a:solidFill>
              </a:rPr>
              <a:t> in the </a:t>
            </a:r>
            <a:r>
              <a:rPr lang="fr-BE" altLang="en-US" sz="1800" dirty="0" err="1" smtClean="0">
                <a:solidFill>
                  <a:srgbClr val="003366"/>
                </a:solidFill>
              </a:rPr>
              <a:t>legal</a:t>
            </a:r>
            <a:r>
              <a:rPr lang="fr-BE" altLang="en-US" sz="1800" dirty="0" smtClean="0">
                <a:solidFill>
                  <a:srgbClr val="003366"/>
                </a:solidFill>
              </a:rPr>
              <a:t> bases (</a:t>
            </a:r>
            <a:r>
              <a:rPr lang="fr-BE" altLang="en-US" sz="1800" dirty="0" err="1" smtClean="0">
                <a:solidFill>
                  <a:srgbClr val="003366"/>
                </a:solidFill>
              </a:rPr>
              <a:t>e.g</a:t>
            </a:r>
            <a:r>
              <a:rPr lang="fr-BE" altLang="en-US" sz="1800" dirty="0" smtClean="0">
                <a:solidFill>
                  <a:srgbClr val="003366"/>
                </a:solidFill>
              </a:rPr>
              <a:t>. PI </a:t>
            </a:r>
            <a:r>
              <a:rPr lang="fr-BE" altLang="en-US" sz="1800" dirty="0" err="1" smtClean="0">
                <a:solidFill>
                  <a:srgbClr val="003366"/>
                </a:solidFill>
              </a:rPr>
              <a:t>Regulation</a:t>
            </a:r>
            <a:r>
              <a:rPr lang="fr-BE" altLang="en-US" sz="1800" dirty="0" smtClean="0">
                <a:solidFill>
                  <a:srgbClr val="003366"/>
                </a:solidFill>
              </a:rPr>
              <a:t>)</a:t>
            </a:r>
            <a:endParaRPr lang="fr-BE" altLang="en-US" sz="1800" dirty="0" smtClean="0">
              <a:solidFill>
                <a:srgbClr val="003366"/>
              </a:solidFill>
            </a:endParaRPr>
          </a:p>
        </p:txBody>
      </p:sp>
      <p:sp>
        <p:nvSpPr>
          <p:cNvPr id="22532" name="Slide Number Placeholder 3"/>
          <p:cNvSpPr>
            <a:spLocks noGrp="1"/>
          </p:cNvSpPr>
          <p:nvPr>
            <p:ph type="sldNum" sz="quarter" idx="4294967295"/>
          </p:nvPr>
        </p:nvSpPr>
        <p:spPr>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fld id="{D24CE91C-4DFA-4167-A9C7-DC784041123F}" type="slidenum">
              <a:rPr lang="en-GB" altLang="en-US" sz="1200" smtClean="0"/>
              <a:pPr eaLnBrk="1" hangingPunct="1"/>
              <a:t>23</a:t>
            </a:fld>
            <a:endParaRPr lang="en-GB" altLang="en-US" sz="1200" smtClean="0"/>
          </a:p>
        </p:txBody>
      </p:sp>
    </p:spTree>
    <p:extLst>
      <p:ext uri="{BB962C8B-B14F-4D97-AF65-F5344CB8AC3E}">
        <p14:creationId xmlns:p14="http://schemas.microsoft.com/office/powerpoint/2010/main" val="270558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1339850"/>
            <a:ext cx="8229600" cy="649288"/>
          </a:xfrm>
        </p:spPr>
        <p:txBody>
          <a:bodyPr/>
          <a:lstStyle/>
          <a:p>
            <a:pPr>
              <a:defRPr/>
            </a:pPr>
            <a:r>
              <a:rPr lang="en-GB" sz="2000" dirty="0" smtClean="0">
                <a:ea typeface="MS PGothic" pitchFamily="34" charset="-128"/>
              </a:rPr>
              <a:t>New Financial Regulation </a:t>
            </a:r>
            <a:r>
              <a:rPr lang="en-GB" sz="2000" dirty="0" smtClean="0">
                <a:ea typeface="MS PGothic" pitchFamily="34" charset="-128"/>
              </a:rPr>
              <a:t> </a:t>
            </a:r>
            <a:r>
              <a:rPr lang="en-GB" sz="2000" dirty="0" smtClean="0">
                <a:ea typeface="MS PGothic" pitchFamily="34" charset="-128"/>
              </a:rPr>
              <a:t>966/2012</a:t>
            </a:r>
          </a:p>
        </p:txBody>
      </p:sp>
      <p:sp>
        <p:nvSpPr>
          <p:cNvPr id="31747" name="Content Placeholder 2"/>
          <p:cNvSpPr>
            <a:spLocks noGrp="1"/>
          </p:cNvSpPr>
          <p:nvPr>
            <p:ph idx="1"/>
          </p:nvPr>
        </p:nvSpPr>
        <p:spPr>
          <a:xfrm>
            <a:off x="312738" y="2060575"/>
            <a:ext cx="8507412" cy="3960813"/>
          </a:xfrm>
        </p:spPr>
        <p:txBody>
          <a:bodyPr/>
          <a:lstStyle/>
          <a:p>
            <a:pPr>
              <a:defRPr/>
            </a:pPr>
            <a:r>
              <a:rPr lang="en-GB" sz="1800" dirty="0">
                <a:ea typeface="MS PGothic" pitchFamily="34" charset="-128"/>
              </a:rPr>
              <a:t>c</a:t>
            </a:r>
            <a:r>
              <a:rPr lang="en-GB" sz="1800" dirty="0" smtClean="0">
                <a:ea typeface="MS PGothic" pitchFamily="34" charset="-128"/>
              </a:rPr>
              <a:t>hanges guided by three </a:t>
            </a:r>
            <a:r>
              <a:rPr lang="en-GB" sz="1800" b="1" dirty="0" smtClean="0">
                <a:ea typeface="MS PGothic" pitchFamily="34" charset="-128"/>
              </a:rPr>
              <a:t>objectives</a:t>
            </a:r>
            <a:r>
              <a:rPr lang="en-GB" sz="1800" dirty="0" smtClean="0">
                <a:ea typeface="MS PGothic" pitchFamily="34" charset="-128"/>
              </a:rPr>
              <a:t> to increase:</a:t>
            </a:r>
          </a:p>
          <a:p>
            <a:pPr lvl="1">
              <a:defRPr/>
            </a:pPr>
            <a:r>
              <a:rPr lang="en-GB" sz="1800" dirty="0" smtClean="0">
                <a:ea typeface="MS PGothic" pitchFamily="34" charset="-128"/>
              </a:rPr>
              <a:t>Simplification of rules and procedures</a:t>
            </a:r>
          </a:p>
          <a:p>
            <a:pPr lvl="1">
              <a:defRPr/>
            </a:pPr>
            <a:r>
              <a:rPr lang="en-GB" sz="1800" dirty="0" smtClean="0">
                <a:ea typeface="MS PGothic" pitchFamily="34" charset="-128"/>
              </a:rPr>
              <a:t>Accountability in the implementation</a:t>
            </a:r>
          </a:p>
          <a:p>
            <a:pPr lvl="1">
              <a:defRPr/>
            </a:pPr>
            <a:r>
              <a:rPr lang="en-GB" sz="1800" dirty="0" smtClean="0">
                <a:ea typeface="MS PGothic" pitchFamily="34" charset="-128"/>
              </a:rPr>
              <a:t>Leverage of Union funds</a:t>
            </a:r>
          </a:p>
          <a:p>
            <a:pPr>
              <a:defRPr/>
            </a:pPr>
            <a:endParaRPr lang="en-GB" sz="1800" dirty="0" smtClean="0">
              <a:ea typeface="MS PGothic" pitchFamily="34" charset="-128"/>
            </a:endParaRPr>
          </a:p>
          <a:p>
            <a:pPr>
              <a:defRPr/>
            </a:pPr>
            <a:r>
              <a:rPr lang="en-GB" sz="1800" dirty="0" smtClean="0">
                <a:ea typeface="MS PGothic" pitchFamily="34" charset="-128"/>
              </a:rPr>
              <a:t>accompanied by </a:t>
            </a:r>
            <a:r>
              <a:rPr lang="en-GB" sz="1800" b="1" dirty="0" smtClean="0">
                <a:ea typeface="MS PGothic" pitchFamily="34" charset="-128"/>
              </a:rPr>
              <a:t>Rules of Application </a:t>
            </a:r>
            <a:r>
              <a:rPr lang="en-GB" sz="1800" dirty="0" smtClean="0">
                <a:ea typeface="MS PGothic" pitchFamily="34" charset="-128"/>
              </a:rPr>
              <a:t>(Commission Delegated Regulation No 1268/2012), replacing the Implementing Rules (Commission Regulation No 2342/2002)</a:t>
            </a:r>
          </a:p>
          <a:p>
            <a:pPr>
              <a:defRPr/>
            </a:pPr>
            <a:endParaRPr lang="en-GB" sz="1800" b="1" dirty="0" smtClean="0">
              <a:ea typeface="MS PGothic" pitchFamily="34" charset="-128"/>
            </a:endParaRPr>
          </a:p>
          <a:p>
            <a:pPr>
              <a:defRPr/>
            </a:pPr>
            <a:r>
              <a:rPr lang="en-GB" sz="1800" b="1" dirty="0" smtClean="0">
                <a:ea typeface="MS PGothic" pitchFamily="34" charset="-128"/>
              </a:rPr>
              <a:t>applicable mostly from 1 January 2013, but on Methods of Implementation and Financial Instruments from 1 January 2014</a:t>
            </a:r>
            <a:r>
              <a:rPr lang="en-GB" sz="1800" dirty="0" smtClean="0">
                <a:ea typeface="MS PGothic" pitchFamily="34" charset="-128"/>
              </a:rPr>
              <a:t>, replaces the old FR No 1605/2002</a:t>
            </a:r>
            <a:endParaRPr lang="en-GB" sz="1800" b="1" dirty="0" smtClean="0">
              <a:ea typeface="MS PGothic" pitchFamily="34" charset="-128"/>
            </a:endParaRPr>
          </a:p>
          <a:p>
            <a:pPr>
              <a:defRPr/>
            </a:pPr>
            <a:endParaRPr lang="en-GB" sz="1800" dirty="0" smtClean="0">
              <a:ea typeface="MS PGothic" pitchFamily="34" charset="-128"/>
            </a:endParaRP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5E234FE0-3BE4-4EB4-BFB7-33DAA276185B}" type="slidenum">
              <a:rPr lang="en-GB" smtClean="0"/>
              <a:pPr>
                <a:defRPr/>
              </a:pPr>
              <a:t>24</a:t>
            </a:fld>
            <a:endParaRPr lang="en-GB"/>
          </a:p>
        </p:txBody>
      </p:sp>
    </p:spTree>
    <p:extLst>
      <p:ext uri="{BB962C8B-B14F-4D97-AF65-F5344CB8AC3E}">
        <p14:creationId xmlns:p14="http://schemas.microsoft.com/office/powerpoint/2010/main" val="3719552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207375" cy="5111750"/>
          </a:xfrm>
        </p:spPr>
        <p:txBody>
          <a:bodyPr/>
          <a:lstStyle/>
          <a:p>
            <a:pPr marL="0" indent="0" eaLnBrk="1" hangingPunct="1">
              <a:buFontTx/>
              <a:buNone/>
              <a:defRPr/>
            </a:pPr>
            <a:r>
              <a:rPr lang="fr-BE" sz="2400" b="1" i="0" dirty="0" smtClean="0">
                <a:ea typeface="MS PGothic" pitchFamily="34" charset="-128"/>
              </a:rPr>
              <a:t>Financial Support to </a:t>
            </a:r>
            <a:r>
              <a:rPr lang="fr-BE" sz="2400" b="1" i="0" dirty="0" err="1" smtClean="0">
                <a:ea typeface="MS PGothic" pitchFamily="34" charset="-128"/>
              </a:rPr>
              <a:t>third</a:t>
            </a:r>
            <a:r>
              <a:rPr lang="fr-BE" sz="2400" b="1" i="0" dirty="0" smtClean="0">
                <a:ea typeface="MS PGothic" pitchFamily="34" charset="-128"/>
              </a:rPr>
              <a:t> parties </a:t>
            </a:r>
          </a:p>
          <a:p>
            <a:pPr marL="0" indent="0" eaLnBrk="1" hangingPunct="1">
              <a:buFontTx/>
              <a:buNone/>
              <a:defRPr/>
            </a:pPr>
            <a:r>
              <a:rPr lang="fr-BE" sz="2400" b="1" i="0" dirty="0">
                <a:ea typeface="MS PGothic" pitchFamily="34" charset="-128"/>
              </a:rPr>
              <a:t>(</a:t>
            </a:r>
            <a:r>
              <a:rPr lang="fr-BE" sz="2400" b="1" i="0" dirty="0" err="1" smtClean="0">
                <a:ea typeface="MS PGothic" pitchFamily="34" charset="-128"/>
              </a:rPr>
              <a:t>Sub-granting</a:t>
            </a:r>
            <a:r>
              <a:rPr lang="fr-BE" sz="2400" b="1" i="0" dirty="0">
                <a:ea typeface="MS PGothic" pitchFamily="34" charset="-128"/>
              </a:rPr>
              <a:t>)</a:t>
            </a:r>
            <a:endParaRPr lang="fr-BE" sz="2400" b="1" i="0" dirty="0" smtClean="0">
              <a:ea typeface="MS PGothic" pitchFamily="34" charset="-128"/>
            </a:endParaRPr>
          </a:p>
          <a:p>
            <a:pPr eaLnBrk="1" hangingPunct="1">
              <a:buFontTx/>
              <a:buNone/>
              <a:defRPr/>
            </a:pPr>
            <a:endParaRPr lang="fr-BE" dirty="0" smtClean="0">
              <a:ea typeface="MS PGothic" pitchFamily="34" charset="-128"/>
            </a:endParaRPr>
          </a:p>
          <a:p>
            <a:pPr marL="177800" indent="-177800" eaLnBrk="1" hangingPunct="1">
              <a:lnSpc>
                <a:spcPct val="80000"/>
              </a:lnSpc>
              <a:buFontTx/>
              <a:buNone/>
              <a:defRPr/>
            </a:pPr>
            <a:r>
              <a:rPr lang="fr-BE" sz="2000" i="0" dirty="0" smtClean="0">
                <a:ea typeface="MS PGothic" pitchFamily="34" charset="-128"/>
              </a:rPr>
              <a:t>- </a:t>
            </a:r>
            <a:r>
              <a:rPr lang="fr-BE" sz="2000" i="0" dirty="0" err="1" smtClean="0">
                <a:ea typeface="MS PGothic" pitchFamily="34" charset="-128"/>
              </a:rPr>
              <a:t>Sub-granting</a:t>
            </a:r>
            <a:r>
              <a:rPr lang="fr-BE" sz="2000" i="0" dirty="0" smtClean="0">
                <a:ea typeface="MS PGothic" pitchFamily="34" charset="-128"/>
              </a:rPr>
              <a:t> </a:t>
            </a:r>
            <a:r>
              <a:rPr lang="fr-BE" sz="2000" i="0" dirty="0" err="1" smtClean="0">
                <a:ea typeface="MS PGothic" pitchFamily="34" charset="-128"/>
              </a:rPr>
              <a:t>may</a:t>
            </a:r>
            <a:r>
              <a:rPr lang="fr-BE" sz="2000" i="0" dirty="0" smtClean="0">
                <a:ea typeface="MS PGothic" pitchFamily="34" charset="-128"/>
              </a:rPr>
              <a:t> </a:t>
            </a:r>
            <a:r>
              <a:rPr lang="fr-BE" sz="2000" i="0" dirty="0" err="1" smtClean="0">
                <a:ea typeface="MS PGothic" pitchFamily="34" charset="-128"/>
              </a:rPr>
              <a:t>become</a:t>
            </a:r>
            <a:r>
              <a:rPr lang="fr-BE" sz="2000" i="0" dirty="0" smtClean="0">
                <a:ea typeface="MS PGothic" pitchFamily="34" charset="-128"/>
              </a:rPr>
              <a:t> the main </a:t>
            </a:r>
            <a:r>
              <a:rPr lang="fr-BE" sz="2000" i="0" dirty="0" err="1" smtClean="0">
                <a:ea typeface="MS PGothic" pitchFamily="34" charset="-128"/>
              </a:rPr>
              <a:t>aim</a:t>
            </a:r>
            <a:r>
              <a:rPr lang="fr-BE" sz="2000" i="0" dirty="0" smtClean="0">
                <a:ea typeface="MS PGothic" pitchFamily="34" charset="-128"/>
              </a:rPr>
              <a:t> of the action </a:t>
            </a:r>
          </a:p>
          <a:p>
            <a:pPr marL="177800" indent="-177800" eaLnBrk="1" hangingPunct="1">
              <a:lnSpc>
                <a:spcPct val="80000"/>
              </a:lnSpc>
              <a:buFontTx/>
              <a:buNone/>
              <a:tabLst>
                <a:tab pos="177800" algn="l"/>
              </a:tabLst>
              <a:defRPr/>
            </a:pPr>
            <a:r>
              <a:rPr lang="fr-BE" sz="2000" i="0" dirty="0" smtClean="0">
                <a:ea typeface="MS PGothic" pitchFamily="34" charset="-128"/>
              </a:rPr>
              <a:t> </a:t>
            </a:r>
          </a:p>
          <a:p>
            <a:pPr marL="177800" indent="-177800" eaLnBrk="1" hangingPunct="1">
              <a:lnSpc>
                <a:spcPct val="80000"/>
              </a:lnSpc>
              <a:buFontTx/>
              <a:buNone/>
              <a:defRPr/>
            </a:pPr>
            <a:endParaRPr lang="fr-BE" sz="2000" i="0" dirty="0" smtClean="0">
              <a:ea typeface="MS PGothic" pitchFamily="34" charset="-128"/>
            </a:endParaRPr>
          </a:p>
          <a:p>
            <a:pPr marL="177800" indent="-177800" eaLnBrk="1" hangingPunct="1">
              <a:buFontTx/>
              <a:buNone/>
              <a:defRPr/>
            </a:pPr>
            <a:r>
              <a:rPr lang="fr-BE" sz="2000" i="0" dirty="0" smtClean="0">
                <a:ea typeface="MS PGothic" pitchFamily="34" charset="-128"/>
              </a:rPr>
              <a:t>- </a:t>
            </a:r>
            <a:r>
              <a:rPr lang="fr-BE" sz="2000" i="0" dirty="0" err="1" smtClean="0">
                <a:ea typeface="MS PGothic" pitchFamily="34" charset="-128"/>
              </a:rPr>
              <a:t>Sub-grant</a:t>
            </a:r>
            <a:r>
              <a:rPr lang="fr-BE" sz="2000" i="0" dirty="0" smtClean="0">
                <a:ea typeface="MS PGothic" pitchFamily="34" charset="-128"/>
              </a:rPr>
              <a:t> per </a:t>
            </a:r>
            <a:r>
              <a:rPr lang="fr-BE" sz="2000" i="0" dirty="0" err="1" smtClean="0">
                <a:ea typeface="MS PGothic" pitchFamily="34" charset="-128"/>
              </a:rPr>
              <a:t>third</a:t>
            </a:r>
            <a:r>
              <a:rPr lang="fr-BE" sz="2000" i="0" dirty="0" smtClean="0">
                <a:ea typeface="MS PGothic" pitchFamily="34" charset="-128"/>
              </a:rPr>
              <a:t> party </a:t>
            </a:r>
            <a:r>
              <a:rPr lang="fr-BE" sz="2000" i="0" dirty="0" err="1" smtClean="0">
                <a:ea typeface="MS PGothic" pitchFamily="34" charset="-128"/>
              </a:rPr>
              <a:t>increased</a:t>
            </a:r>
            <a:r>
              <a:rPr lang="fr-BE" sz="2000" i="0" dirty="0" smtClean="0">
                <a:ea typeface="MS PGothic" pitchFamily="34" charset="-128"/>
              </a:rPr>
              <a:t> to € 60.000, </a:t>
            </a:r>
            <a:r>
              <a:rPr lang="fr-BE" sz="2000" i="0" dirty="0" err="1" smtClean="0">
                <a:ea typeface="MS PGothic" pitchFamily="34" charset="-128"/>
              </a:rPr>
              <a:t>with</a:t>
            </a:r>
            <a:r>
              <a:rPr lang="fr-BE" sz="2000" i="0" dirty="0" smtClean="0">
                <a:ea typeface="MS PGothic" pitchFamily="34" charset="-128"/>
              </a:rPr>
              <a:t> no     </a:t>
            </a:r>
            <a:r>
              <a:rPr lang="fr-BE" sz="2000" i="0" dirty="0" err="1" smtClean="0">
                <a:ea typeface="MS PGothic" pitchFamily="34" charset="-128"/>
              </a:rPr>
              <a:t>overall</a:t>
            </a:r>
            <a:r>
              <a:rPr lang="fr-BE" sz="2000" i="0" dirty="0" smtClean="0">
                <a:ea typeface="MS PGothic" pitchFamily="34" charset="-128"/>
              </a:rPr>
              <a:t> </a:t>
            </a:r>
            <a:r>
              <a:rPr lang="fr-BE" sz="2000" i="0" dirty="0" err="1" smtClean="0">
                <a:ea typeface="MS PGothic" pitchFamily="34" charset="-128"/>
              </a:rPr>
              <a:t>ceiling</a:t>
            </a:r>
            <a:endParaRPr lang="fr-BE" sz="2000" i="0" dirty="0" smtClean="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r>
              <a:rPr lang="sv-SE" sz="2000" i="0" dirty="0" smtClean="0">
                <a:ea typeface="MS PGothic" pitchFamily="34" charset="-128"/>
              </a:rPr>
              <a:t>- No limits per </a:t>
            </a:r>
            <a:r>
              <a:rPr lang="sv-SE" sz="2000" i="0" dirty="0" err="1" smtClean="0">
                <a:ea typeface="MS PGothic" pitchFamily="34" charset="-128"/>
              </a:rPr>
              <a:t>sub</a:t>
            </a:r>
            <a:r>
              <a:rPr lang="sv-SE" sz="2000" i="0" dirty="0" smtClean="0">
                <a:ea typeface="MS PGothic" pitchFamily="34" charset="-128"/>
              </a:rPr>
              <a:t>-grant </a:t>
            </a:r>
            <a:r>
              <a:rPr lang="sv-SE" sz="2000" i="0" dirty="0" err="1" smtClean="0">
                <a:ea typeface="MS PGothic" pitchFamily="34" charset="-128"/>
              </a:rPr>
              <a:t>when</a:t>
            </a:r>
            <a:r>
              <a:rPr lang="sv-SE" sz="2000" i="0" dirty="0" smtClean="0">
                <a:ea typeface="MS PGothic" pitchFamily="34" charset="-128"/>
              </a:rPr>
              <a:t> the </a:t>
            </a:r>
            <a:r>
              <a:rPr lang="sv-SE" sz="2000" i="0" dirty="0" err="1" smtClean="0">
                <a:ea typeface="MS PGothic" pitchFamily="34" charset="-128"/>
              </a:rPr>
              <a:t>financial</a:t>
            </a:r>
            <a:r>
              <a:rPr lang="sv-SE" sz="2000" i="0" dirty="0" smtClean="0">
                <a:ea typeface="MS PGothic" pitchFamily="34" charset="-128"/>
              </a:rPr>
              <a:t> support is the </a:t>
            </a:r>
            <a:r>
              <a:rPr lang="sv-SE" sz="2000" i="0" dirty="0" err="1" smtClean="0">
                <a:ea typeface="MS PGothic" pitchFamily="34" charset="-128"/>
              </a:rPr>
              <a:t>pri</a:t>
            </a:r>
            <a:r>
              <a:rPr lang="sv-SE" sz="2000" i="0" dirty="0" smtClean="0">
                <a:ea typeface="MS PGothic" pitchFamily="34" charset="-128"/>
              </a:rPr>
              <a:t>-</a:t>
            </a:r>
            <a:endParaRPr lang="sv-SE" sz="2000" i="0" dirty="0">
              <a:ea typeface="MS PGothic" pitchFamily="34" charset="-128"/>
            </a:endParaRPr>
          </a:p>
          <a:p>
            <a:pPr eaLnBrk="1" hangingPunct="1">
              <a:buFontTx/>
              <a:buNone/>
              <a:defRPr/>
            </a:pPr>
            <a:r>
              <a:rPr lang="sv-SE" sz="2000" i="0" dirty="0" smtClean="0">
                <a:ea typeface="MS PGothic" pitchFamily="34" charset="-128"/>
              </a:rPr>
              <a:t>  </a:t>
            </a:r>
            <a:r>
              <a:rPr lang="sv-SE" sz="2000" i="0" dirty="0" err="1" smtClean="0">
                <a:ea typeface="MS PGothic" pitchFamily="34" charset="-128"/>
              </a:rPr>
              <a:t>mary</a:t>
            </a:r>
            <a:r>
              <a:rPr lang="sv-SE" sz="2000" i="0" dirty="0" smtClean="0">
                <a:ea typeface="MS PGothic" pitchFamily="34" charset="-128"/>
              </a:rPr>
              <a:t> </a:t>
            </a:r>
            <a:r>
              <a:rPr lang="sv-SE" sz="2000" i="0" dirty="0" err="1" smtClean="0">
                <a:ea typeface="MS PGothic" pitchFamily="34" charset="-128"/>
              </a:rPr>
              <a:t>aim</a:t>
            </a:r>
            <a:r>
              <a:rPr lang="sv-SE" sz="2000" i="0" dirty="0" smtClean="0">
                <a:ea typeface="MS PGothic" pitchFamily="34" charset="-128"/>
              </a:rPr>
              <a:t> </a:t>
            </a:r>
            <a:r>
              <a:rPr lang="sv-SE" sz="2000" i="0" dirty="0" err="1" smtClean="0">
                <a:ea typeface="MS PGothic" pitchFamily="34" charset="-128"/>
              </a:rPr>
              <a:t>of</a:t>
            </a:r>
            <a:r>
              <a:rPr lang="sv-SE" sz="2000" i="0" dirty="0" smtClean="0">
                <a:ea typeface="MS PGothic" pitchFamily="34" charset="-128"/>
              </a:rPr>
              <a:t> the action</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19459"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3157293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064500" cy="5111750"/>
          </a:xfrm>
        </p:spPr>
        <p:txBody>
          <a:bodyPr/>
          <a:lstStyle/>
          <a:p>
            <a:pPr marL="0" indent="0" eaLnBrk="1" hangingPunct="1">
              <a:buFontTx/>
              <a:buNone/>
              <a:defRPr/>
            </a:pPr>
            <a:r>
              <a:rPr lang="fr-BE" sz="2400" b="1" i="0" dirty="0" err="1" smtClean="0">
                <a:ea typeface="MS PGothic" pitchFamily="34" charset="-128"/>
              </a:rPr>
              <a:t>Simplified</a:t>
            </a:r>
            <a:r>
              <a:rPr lang="fr-BE" sz="2400" b="1" i="0" dirty="0" smtClean="0">
                <a:ea typeface="MS PGothic" pitchFamily="34" charset="-128"/>
              </a:rPr>
              <a:t> </a:t>
            </a:r>
            <a:r>
              <a:rPr lang="fr-BE" sz="2400" b="1" i="0" dirty="0" err="1" smtClean="0">
                <a:ea typeface="MS PGothic" pitchFamily="34" charset="-128"/>
              </a:rPr>
              <a:t>Cost</a:t>
            </a:r>
            <a:r>
              <a:rPr lang="fr-BE" sz="2400" b="1" i="0" dirty="0" smtClean="0">
                <a:ea typeface="MS PGothic" pitchFamily="34" charset="-128"/>
              </a:rPr>
              <a:t> Options</a:t>
            </a:r>
          </a:p>
          <a:p>
            <a:pPr marL="0" indent="0" eaLnBrk="1" hangingPunct="1">
              <a:buFontTx/>
              <a:buNone/>
              <a:defRPr/>
            </a:pPr>
            <a:r>
              <a:rPr lang="fr-BE" sz="2400" b="1" i="0" dirty="0" smtClean="0">
                <a:ea typeface="MS PGothic" pitchFamily="34" charset="-128"/>
              </a:rPr>
              <a:t>(lump </a:t>
            </a:r>
            <a:r>
              <a:rPr lang="fr-BE" sz="2400" b="1" i="0" dirty="0" err="1" smtClean="0">
                <a:ea typeface="MS PGothic" pitchFamily="34" charset="-128"/>
              </a:rPr>
              <a:t>sums</a:t>
            </a:r>
            <a:r>
              <a:rPr lang="fr-BE" sz="2400" b="1" i="0" dirty="0" smtClean="0">
                <a:ea typeface="MS PGothic" pitchFamily="34" charset="-128"/>
              </a:rPr>
              <a:t>, unit </a:t>
            </a:r>
            <a:r>
              <a:rPr lang="fr-BE" sz="2400" b="1" i="0" dirty="0" err="1" smtClean="0">
                <a:ea typeface="MS PGothic" pitchFamily="34" charset="-128"/>
              </a:rPr>
              <a:t>costs</a:t>
            </a:r>
            <a:r>
              <a:rPr lang="fr-BE" sz="2400" b="1" i="0" dirty="0" smtClean="0">
                <a:ea typeface="MS PGothic" pitchFamily="34" charset="-128"/>
              </a:rPr>
              <a:t>, flat-rate </a:t>
            </a:r>
            <a:r>
              <a:rPr lang="fr-BE" sz="2400" b="1" i="0" dirty="0" err="1" smtClean="0">
                <a:ea typeface="MS PGothic" pitchFamily="34" charset="-128"/>
              </a:rPr>
              <a:t>financing</a:t>
            </a:r>
            <a:r>
              <a:rPr lang="fr-BE" sz="2400" b="1" i="0" dirty="0" smtClean="0">
                <a:ea typeface="MS PGothic" pitchFamily="34" charset="-128"/>
              </a:rPr>
              <a:t>) </a:t>
            </a:r>
          </a:p>
          <a:p>
            <a:pPr eaLnBrk="1" hangingPunct="1">
              <a:buFontTx/>
              <a:buNone/>
              <a:defRPr/>
            </a:pPr>
            <a:endParaRPr lang="fr-BE" dirty="0" smtClean="0">
              <a:ea typeface="MS PGothic" pitchFamily="34" charset="-128"/>
            </a:endParaRPr>
          </a:p>
          <a:p>
            <a:pPr marL="177800" indent="-177800" eaLnBrk="1" hangingPunct="1">
              <a:lnSpc>
                <a:spcPct val="80000"/>
              </a:lnSpc>
              <a:buFontTx/>
              <a:buNone/>
              <a:defRPr/>
            </a:pPr>
            <a:r>
              <a:rPr lang="fr-BE" sz="2000" i="0" dirty="0" smtClean="0">
                <a:ea typeface="MS PGothic" pitchFamily="34" charset="-128"/>
              </a:rPr>
              <a:t>- Limited to € 60.000 per </a:t>
            </a:r>
            <a:r>
              <a:rPr lang="fr-BE" sz="2000" i="0" dirty="0" err="1" smtClean="0">
                <a:ea typeface="MS PGothic" pitchFamily="34" charset="-128"/>
              </a:rPr>
              <a:t>beneficiary</a:t>
            </a:r>
            <a:r>
              <a:rPr lang="fr-BE" sz="2000" i="0" dirty="0" smtClean="0">
                <a:ea typeface="MS PGothic" pitchFamily="34" charset="-128"/>
              </a:rPr>
              <a:t> of the </a:t>
            </a:r>
            <a:r>
              <a:rPr lang="fr-BE" sz="2000" i="0" dirty="0" err="1" smtClean="0">
                <a:ea typeface="MS PGothic" pitchFamily="34" charset="-128"/>
              </a:rPr>
              <a:t>grant</a:t>
            </a:r>
            <a:r>
              <a:rPr lang="fr-BE" sz="2000" i="0" dirty="0" smtClean="0">
                <a:ea typeface="MS PGothic" pitchFamily="34" charset="-128"/>
              </a:rPr>
              <a:t> </a:t>
            </a:r>
            <a:r>
              <a:rPr lang="fr-BE" sz="2000" i="0" dirty="0" err="1" smtClean="0">
                <a:ea typeface="MS PGothic" pitchFamily="34" charset="-128"/>
              </a:rPr>
              <a:t>contract</a:t>
            </a:r>
            <a:endParaRPr lang="fr-BE" sz="2000" i="0" dirty="0" smtClean="0">
              <a:ea typeface="MS PGothic" pitchFamily="34" charset="-128"/>
            </a:endParaRPr>
          </a:p>
          <a:p>
            <a:pPr marL="177800" indent="-177800" eaLnBrk="1" hangingPunct="1">
              <a:lnSpc>
                <a:spcPct val="150000"/>
              </a:lnSpc>
              <a:buFontTx/>
              <a:buNone/>
              <a:defRPr/>
            </a:pPr>
            <a:r>
              <a:rPr lang="fr-BE" sz="2000" i="0" dirty="0" smtClean="0">
                <a:ea typeface="MS PGothic" pitchFamily="34" charset="-128"/>
              </a:rPr>
              <a:t>  (exclusive of the 7% of indirect </a:t>
            </a:r>
            <a:r>
              <a:rPr lang="fr-BE" sz="2000" i="0" dirty="0" err="1" smtClean="0">
                <a:ea typeface="MS PGothic" pitchFamily="34" charset="-128"/>
              </a:rPr>
              <a:t>costs</a:t>
            </a:r>
            <a:r>
              <a:rPr lang="fr-BE" sz="2000" i="0" dirty="0" smtClean="0">
                <a:ea typeface="MS PGothic" pitchFamily="34" charset="-128"/>
              </a:rPr>
              <a:t>)</a:t>
            </a:r>
          </a:p>
          <a:p>
            <a:pPr marL="177800" indent="-177800" eaLnBrk="1" hangingPunct="1">
              <a:lnSpc>
                <a:spcPct val="200000"/>
              </a:lnSpc>
              <a:buFontTx/>
              <a:buNone/>
              <a:defRPr/>
            </a:pPr>
            <a:r>
              <a:rPr lang="fr-BE" sz="2000" i="0" dirty="0" smtClean="0">
                <a:ea typeface="MS PGothic" pitchFamily="34" charset="-128"/>
              </a:rPr>
              <a:t>- </a:t>
            </a:r>
            <a:r>
              <a:rPr lang="fr-BE" sz="2000" i="0" dirty="0" err="1" smtClean="0">
                <a:ea typeface="MS PGothic" pitchFamily="34" charset="-128"/>
              </a:rPr>
              <a:t>Proposed</a:t>
            </a:r>
            <a:r>
              <a:rPr lang="fr-BE" sz="2000" i="0" dirty="0" smtClean="0">
                <a:ea typeface="MS PGothic" pitchFamily="34" charset="-128"/>
              </a:rPr>
              <a:t> by the </a:t>
            </a:r>
            <a:r>
              <a:rPr lang="fr-BE" sz="2000" i="0" dirty="0" err="1" smtClean="0">
                <a:ea typeface="MS PGothic" pitchFamily="34" charset="-128"/>
              </a:rPr>
              <a:t>beneficiary</a:t>
            </a:r>
            <a:endParaRPr lang="fr-BE" sz="2000" i="0" dirty="0" smtClean="0">
              <a:ea typeface="MS PGothic" pitchFamily="34" charset="-128"/>
            </a:endParaRPr>
          </a:p>
          <a:p>
            <a:pPr marL="177800" indent="-177800" algn="just" eaLnBrk="1" hangingPunct="1">
              <a:lnSpc>
                <a:spcPct val="150000"/>
              </a:lnSpc>
              <a:buFontTx/>
              <a:buNone/>
              <a:defRPr/>
            </a:pPr>
            <a:r>
              <a:rPr lang="fr-BE" sz="2000" i="0" dirty="0" smtClean="0">
                <a:ea typeface="MS PGothic" pitchFamily="34" charset="-128"/>
              </a:rPr>
              <a:t>- The </a:t>
            </a:r>
            <a:r>
              <a:rPr lang="fr-BE" sz="2000" i="0" dirty="0" err="1" smtClean="0">
                <a:ea typeface="MS PGothic" pitchFamily="34" charset="-128"/>
              </a:rPr>
              <a:t>approval</a:t>
            </a:r>
            <a:r>
              <a:rPr lang="fr-BE" sz="2000" i="0" dirty="0" smtClean="0">
                <a:ea typeface="MS PGothic" pitchFamily="34" charset="-128"/>
              </a:rPr>
              <a:t> to the use of the SCO </a:t>
            </a:r>
            <a:r>
              <a:rPr lang="fr-BE" sz="2000" i="0" dirty="0" err="1" smtClean="0">
                <a:ea typeface="MS PGothic" pitchFamily="34" charset="-128"/>
              </a:rPr>
              <a:t>will</a:t>
            </a:r>
            <a:r>
              <a:rPr lang="fr-BE" sz="2000" i="0" dirty="0" smtClean="0">
                <a:ea typeface="MS PGothic" pitchFamily="34" charset="-128"/>
              </a:rPr>
              <a:t> </a:t>
            </a:r>
            <a:r>
              <a:rPr lang="fr-BE" sz="2000" i="0" dirty="0" err="1" smtClean="0">
                <a:ea typeface="MS PGothic" pitchFamily="34" charset="-128"/>
              </a:rPr>
              <a:t>be</a:t>
            </a:r>
            <a:r>
              <a:rPr lang="fr-BE" sz="2000" i="0" dirty="0" smtClean="0">
                <a:ea typeface="MS PGothic" pitchFamily="34" charset="-128"/>
              </a:rPr>
              <a:t> </a:t>
            </a:r>
            <a:r>
              <a:rPr lang="fr-BE" sz="2000" i="0" dirty="0" err="1" smtClean="0">
                <a:ea typeface="MS PGothic" pitchFamily="34" charset="-128"/>
              </a:rPr>
              <a:t>given</a:t>
            </a:r>
            <a:r>
              <a:rPr lang="fr-BE" sz="2000" i="0" dirty="0" smtClean="0">
                <a:ea typeface="MS PGothic" pitchFamily="34" charset="-128"/>
              </a:rPr>
              <a:t> by the   </a:t>
            </a:r>
            <a:r>
              <a:rPr lang="fr-BE" sz="2000" i="0" dirty="0" err="1" smtClean="0">
                <a:ea typeface="MS PGothic" pitchFamily="34" charset="-128"/>
              </a:rPr>
              <a:t>Contracting</a:t>
            </a:r>
            <a:r>
              <a:rPr lang="fr-BE" sz="2000" i="0" dirty="0" smtClean="0">
                <a:ea typeface="MS PGothic" pitchFamily="34" charset="-128"/>
              </a:rPr>
              <a:t> </a:t>
            </a:r>
            <a:r>
              <a:rPr lang="fr-BE" sz="2000" i="0" dirty="0" err="1" smtClean="0">
                <a:ea typeface="MS PGothic" pitchFamily="34" charset="-128"/>
              </a:rPr>
              <a:t>Authority</a:t>
            </a:r>
            <a:r>
              <a:rPr lang="fr-BE" sz="2000" i="0" dirty="0" smtClean="0">
                <a:ea typeface="MS PGothic" pitchFamily="34" charset="-128"/>
              </a:rPr>
              <a:t> </a:t>
            </a:r>
            <a:r>
              <a:rPr lang="fr-BE" sz="2000" i="0" dirty="0" err="1" smtClean="0">
                <a:ea typeface="MS PGothic" pitchFamily="34" charset="-128"/>
              </a:rPr>
              <a:t>during</a:t>
            </a:r>
            <a:r>
              <a:rPr lang="fr-BE" sz="2000" i="0" dirty="0" smtClean="0">
                <a:ea typeface="MS PGothic" pitchFamily="34" charset="-128"/>
              </a:rPr>
              <a:t> the </a:t>
            </a:r>
            <a:r>
              <a:rPr lang="fr-BE" sz="2000" i="0" dirty="0" err="1" smtClean="0">
                <a:ea typeface="MS PGothic" pitchFamily="34" charset="-128"/>
              </a:rPr>
              <a:t>contracting</a:t>
            </a:r>
            <a:r>
              <a:rPr lang="fr-BE" sz="2000" i="0" dirty="0" smtClean="0">
                <a:ea typeface="MS PGothic" pitchFamily="34" charset="-128"/>
              </a:rPr>
              <a:t> phase</a:t>
            </a:r>
          </a:p>
          <a:p>
            <a:pPr marL="266700" indent="-266700" eaLnBrk="1" hangingPunct="1">
              <a:lnSpc>
                <a:spcPct val="150000"/>
              </a:lnSpc>
              <a:buFontTx/>
              <a:buNone/>
              <a:defRPr/>
            </a:pPr>
            <a:r>
              <a:rPr lang="fr-BE" sz="2000" i="0" dirty="0">
                <a:ea typeface="MS PGothic" pitchFamily="34" charset="-128"/>
              </a:rPr>
              <a:t>- Guidelines and check-list have been </a:t>
            </a:r>
            <a:r>
              <a:rPr lang="fr-BE" sz="2000" i="0" dirty="0" err="1" smtClean="0">
                <a:ea typeface="MS PGothic" pitchFamily="34" charset="-128"/>
              </a:rPr>
              <a:t>developed</a:t>
            </a:r>
            <a:endParaRPr lang="fr-BE" sz="2000" i="0" dirty="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0483"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2899864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207375" cy="5111750"/>
          </a:xfrm>
        </p:spPr>
        <p:txBody>
          <a:bodyPr/>
          <a:lstStyle/>
          <a:p>
            <a:pPr marL="0" indent="0" eaLnBrk="1" hangingPunct="1">
              <a:buFontTx/>
              <a:buNone/>
              <a:defRPr/>
            </a:pPr>
            <a:r>
              <a:rPr lang="fr-BE" sz="2400" b="1" i="0" dirty="0" err="1" smtClean="0">
                <a:ea typeface="MS PGothic" pitchFamily="34" charset="-128"/>
              </a:rPr>
              <a:t>Simplified</a:t>
            </a:r>
            <a:r>
              <a:rPr lang="fr-BE" sz="2400" b="1" i="0" dirty="0" smtClean="0">
                <a:ea typeface="MS PGothic" pitchFamily="34" charset="-128"/>
              </a:rPr>
              <a:t> </a:t>
            </a:r>
            <a:r>
              <a:rPr lang="fr-BE" sz="2400" b="1" i="0" dirty="0" err="1" smtClean="0">
                <a:ea typeface="MS PGothic" pitchFamily="34" charset="-128"/>
              </a:rPr>
              <a:t>Cost</a:t>
            </a:r>
            <a:r>
              <a:rPr lang="fr-BE" sz="2400" b="1" i="0" dirty="0" smtClean="0">
                <a:ea typeface="MS PGothic" pitchFamily="34" charset="-128"/>
              </a:rPr>
              <a:t> Options</a:t>
            </a:r>
          </a:p>
          <a:p>
            <a:pPr marL="0" indent="0" eaLnBrk="1" hangingPunct="1">
              <a:buFontTx/>
              <a:buNone/>
              <a:defRPr/>
            </a:pPr>
            <a:r>
              <a:rPr lang="fr-BE" sz="2400" b="1" i="0" dirty="0" smtClean="0">
                <a:ea typeface="MS PGothic" pitchFamily="34" charset="-128"/>
              </a:rPr>
              <a:t>(lump-</a:t>
            </a:r>
            <a:r>
              <a:rPr lang="fr-BE" sz="2400" b="1" i="0" dirty="0" err="1" smtClean="0">
                <a:ea typeface="MS PGothic" pitchFamily="34" charset="-128"/>
              </a:rPr>
              <a:t>sums</a:t>
            </a:r>
            <a:r>
              <a:rPr lang="fr-BE" sz="2400" b="1" i="0" dirty="0" smtClean="0">
                <a:ea typeface="MS PGothic" pitchFamily="34" charset="-128"/>
              </a:rPr>
              <a:t>, unit </a:t>
            </a:r>
            <a:r>
              <a:rPr lang="fr-BE" sz="2400" b="1" i="0" dirty="0" err="1" smtClean="0">
                <a:ea typeface="MS PGothic" pitchFamily="34" charset="-128"/>
              </a:rPr>
              <a:t>costs</a:t>
            </a:r>
            <a:r>
              <a:rPr lang="fr-BE" sz="2400" b="1" i="0" dirty="0" smtClean="0">
                <a:ea typeface="MS PGothic" pitchFamily="34" charset="-128"/>
              </a:rPr>
              <a:t>, flat rate </a:t>
            </a:r>
            <a:r>
              <a:rPr lang="fr-BE" sz="2400" b="1" i="0" dirty="0" err="1" smtClean="0">
                <a:ea typeface="MS PGothic" pitchFamily="34" charset="-128"/>
              </a:rPr>
              <a:t>financing</a:t>
            </a:r>
            <a:r>
              <a:rPr lang="fr-BE" sz="2400" b="1" i="0" dirty="0" smtClean="0">
                <a:ea typeface="MS PGothic" pitchFamily="34" charset="-128"/>
              </a:rPr>
              <a:t>) </a:t>
            </a:r>
          </a:p>
          <a:p>
            <a:pPr marL="177800" indent="-177800" eaLnBrk="1" hangingPunct="1">
              <a:lnSpc>
                <a:spcPct val="80000"/>
              </a:lnSpc>
              <a:buFontTx/>
              <a:buNone/>
              <a:defRPr/>
            </a:pPr>
            <a:endParaRPr lang="fr-BE" sz="2000" i="0" dirty="0" smtClean="0">
              <a:ea typeface="MS PGothic" pitchFamily="34" charset="-128"/>
            </a:endParaRPr>
          </a:p>
          <a:p>
            <a:pPr marL="355600" indent="-355600" algn="just" eaLnBrk="1" hangingPunct="1">
              <a:lnSpc>
                <a:spcPct val="150000"/>
              </a:lnSpc>
              <a:buFontTx/>
              <a:buNone/>
              <a:defRPr/>
            </a:pPr>
            <a:r>
              <a:rPr lang="fr-BE" sz="2000" i="0" dirty="0" smtClean="0">
                <a:ea typeface="MS PGothic" pitchFamily="34" charset="-128"/>
              </a:rPr>
              <a:t>-  The </a:t>
            </a:r>
            <a:r>
              <a:rPr lang="fr-BE" sz="2000" i="0" dirty="0" err="1" smtClean="0">
                <a:ea typeface="MS PGothic" pitchFamily="34" charset="-128"/>
              </a:rPr>
              <a:t>methods</a:t>
            </a:r>
            <a:r>
              <a:rPr lang="fr-BE" sz="2000" i="0" dirty="0" smtClean="0">
                <a:ea typeface="MS PGothic" pitchFamily="34" charset="-128"/>
              </a:rPr>
              <a:t> </a:t>
            </a:r>
            <a:r>
              <a:rPr lang="fr-BE" sz="2000" i="0" dirty="0" err="1" smtClean="0">
                <a:ea typeface="MS PGothic" pitchFamily="34" charset="-128"/>
              </a:rPr>
              <a:t>used</a:t>
            </a:r>
            <a:r>
              <a:rPr lang="fr-BE" sz="2000" i="0" dirty="0" smtClean="0">
                <a:ea typeface="MS PGothic" pitchFamily="34" charset="-128"/>
              </a:rPr>
              <a:t> by the </a:t>
            </a:r>
            <a:r>
              <a:rPr lang="fr-BE" sz="2000" i="0" dirty="0" err="1" smtClean="0">
                <a:ea typeface="MS PGothic" pitchFamily="34" charset="-128"/>
              </a:rPr>
              <a:t>Beneficiary</a:t>
            </a:r>
            <a:r>
              <a:rPr lang="fr-BE" sz="2000" i="0" dirty="0" smtClean="0">
                <a:ea typeface="MS PGothic" pitchFamily="34" charset="-128"/>
              </a:rPr>
              <a:t>(</a:t>
            </a:r>
            <a:r>
              <a:rPr lang="fr-BE" sz="2000" i="0" dirty="0" err="1" smtClean="0">
                <a:ea typeface="MS PGothic" pitchFamily="34" charset="-128"/>
              </a:rPr>
              <a:t>ies</a:t>
            </a:r>
            <a:r>
              <a:rPr lang="fr-BE" sz="2000" i="0" dirty="0" smtClean="0">
                <a:ea typeface="MS PGothic" pitchFamily="34" charset="-128"/>
              </a:rPr>
              <a:t>) to </a:t>
            </a:r>
            <a:r>
              <a:rPr lang="fr-BE" sz="2000" i="0" dirty="0" err="1" smtClean="0">
                <a:ea typeface="MS PGothic" pitchFamily="34" charset="-128"/>
              </a:rPr>
              <a:t>determine</a:t>
            </a:r>
            <a:r>
              <a:rPr lang="fr-BE" sz="2000" i="0" dirty="0" smtClean="0">
                <a:ea typeface="MS PGothic" pitchFamily="34" charset="-128"/>
              </a:rPr>
              <a:t> the  </a:t>
            </a:r>
            <a:r>
              <a:rPr lang="fr-BE" sz="2000" i="0" dirty="0" err="1" smtClean="0">
                <a:ea typeface="MS PGothic" pitchFamily="34" charset="-128"/>
              </a:rPr>
              <a:t>simplified</a:t>
            </a:r>
            <a:r>
              <a:rPr lang="fr-BE" sz="2000" i="0" dirty="0" smtClean="0">
                <a:ea typeface="MS PGothic" pitchFamily="34" charset="-128"/>
              </a:rPr>
              <a:t> </a:t>
            </a:r>
            <a:r>
              <a:rPr lang="fr-BE" sz="2000" i="0" dirty="0" err="1" smtClean="0">
                <a:ea typeface="MS PGothic" pitchFamily="34" charset="-128"/>
              </a:rPr>
              <a:t>cost</a:t>
            </a:r>
            <a:r>
              <a:rPr lang="fr-BE" sz="2000" i="0" dirty="0" smtClean="0">
                <a:ea typeface="MS PGothic" pitchFamily="34" charset="-128"/>
              </a:rPr>
              <a:t> options must </a:t>
            </a:r>
            <a:r>
              <a:rPr lang="fr-BE" sz="2000" i="0" dirty="0" err="1" smtClean="0">
                <a:ea typeface="MS PGothic" pitchFamily="34" charset="-128"/>
              </a:rPr>
              <a:t>be</a:t>
            </a:r>
            <a:r>
              <a:rPr lang="fr-BE" sz="2000" i="0" dirty="0" smtClean="0">
                <a:ea typeface="MS PGothic" pitchFamily="34" charset="-128"/>
              </a:rPr>
              <a:t> </a:t>
            </a:r>
            <a:r>
              <a:rPr lang="fr-BE" sz="2000" i="0" dirty="0" err="1" smtClean="0">
                <a:ea typeface="MS PGothic" pitchFamily="34" charset="-128"/>
              </a:rPr>
              <a:t>clearly</a:t>
            </a:r>
            <a:r>
              <a:rPr lang="fr-BE" sz="2000" i="0" dirty="0" smtClean="0">
                <a:ea typeface="MS PGothic" pitchFamily="34" charset="-128"/>
              </a:rPr>
              <a:t> </a:t>
            </a:r>
            <a:r>
              <a:rPr lang="fr-BE" sz="2000" i="0" dirty="0" err="1" smtClean="0">
                <a:ea typeface="MS PGothic" pitchFamily="34" charset="-128"/>
              </a:rPr>
              <a:t>described</a:t>
            </a:r>
            <a:r>
              <a:rPr lang="fr-BE" sz="2000" i="0" dirty="0" smtClean="0">
                <a:ea typeface="MS PGothic" pitchFamily="34" charset="-128"/>
              </a:rPr>
              <a:t> in </a:t>
            </a:r>
            <a:r>
              <a:rPr lang="fr-BE" sz="2000" i="0" dirty="0" err="1" smtClean="0">
                <a:ea typeface="MS PGothic" pitchFamily="34" charset="-128"/>
              </a:rPr>
              <a:t>Annex</a:t>
            </a:r>
            <a:r>
              <a:rPr lang="fr-BE" sz="2000" i="0" dirty="0" smtClean="0">
                <a:ea typeface="MS PGothic" pitchFamily="34" charset="-128"/>
              </a:rPr>
              <a:t> III (justification </a:t>
            </a:r>
            <a:r>
              <a:rPr lang="fr-BE" sz="2000" i="0" dirty="0" err="1" smtClean="0">
                <a:ea typeface="MS PGothic" pitchFamily="34" charset="-128"/>
              </a:rPr>
              <a:t>sheet</a:t>
            </a:r>
            <a:r>
              <a:rPr lang="fr-BE" sz="2000" i="0" dirty="0" smtClean="0">
                <a:ea typeface="MS PGothic" pitchFamily="34" charset="-128"/>
              </a:rPr>
              <a:t> of the budget). </a:t>
            </a:r>
          </a:p>
          <a:p>
            <a:pPr marL="355600" indent="-355600" algn="just" eaLnBrk="1" hangingPunct="1">
              <a:lnSpc>
                <a:spcPct val="150000"/>
              </a:lnSpc>
              <a:buFontTx/>
              <a:buNone/>
              <a:defRPr/>
            </a:pPr>
            <a:r>
              <a:rPr lang="fr-BE" sz="2000" i="0" dirty="0" smtClean="0">
                <a:ea typeface="MS PGothic" pitchFamily="34" charset="-128"/>
              </a:rPr>
              <a:t>-   Can </a:t>
            </a:r>
            <a:r>
              <a:rPr lang="fr-BE" sz="2000" i="0" dirty="0" err="1" smtClean="0">
                <a:ea typeface="MS PGothic" pitchFamily="34" charset="-128"/>
              </a:rPr>
              <a:t>be</a:t>
            </a:r>
            <a:r>
              <a:rPr lang="fr-BE" sz="2000" i="0" dirty="0" smtClean="0">
                <a:ea typeface="MS PGothic" pitchFamily="34" charset="-128"/>
              </a:rPr>
              <a:t> </a:t>
            </a:r>
            <a:r>
              <a:rPr lang="fr-BE" sz="2000" i="0" dirty="0" err="1" smtClean="0">
                <a:ea typeface="MS PGothic" pitchFamily="34" charset="-128"/>
              </a:rPr>
              <a:t>based</a:t>
            </a:r>
            <a:r>
              <a:rPr lang="fr-BE" sz="2000" i="0" dirty="0" smtClean="0">
                <a:ea typeface="MS PGothic" pitchFamily="34" charset="-128"/>
              </a:rPr>
              <a:t> on:</a:t>
            </a:r>
          </a:p>
          <a:p>
            <a:pPr lvl="1" algn="just" eaLnBrk="1" hangingPunct="1">
              <a:buFontTx/>
              <a:buChar char="-"/>
              <a:defRPr/>
            </a:pPr>
            <a:r>
              <a:rPr lang="fr-BE" sz="1600" b="0" dirty="0" err="1">
                <a:ea typeface="MS PGothic" pitchFamily="34" charset="-128"/>
                <a:cs typeface="ＭＳ Ｐゴシック" charset="0"/>
              </a:rPr>
              <a:t>Statistical</a:t>
            </a:r>
            <a:r>
              <a:rPr lang="fr-BE" sz="1600" b="0" dirty="0">
                <a:ea typeface="MS PGothic" pitchFamily="34" charset="-128"/>
                <a:cs typeface="ＭＳ Ｐゴシック" charset="0"/>
              </a:rPr>
              <a:t> data </a:t>
            </a:r>
            <a:r>
              <a:rPr lang="fr-BE" sz="1600" b="0" dirty="0" smtClean="0">
                <a:ea typeface="MS PGothic" pitchFamily="34" charset="-128"/>
                <a:cs typeface="ＭＳ Ｐゴシック" charset="0"/>
              </a:rPr>
              <a:t>or </a:t>
            </a:r>
            <a:r>
              <a:rPr lang="fr-BE" sz="1600" b="0" dirty="0" err="1" smtClean="0">
                <a:ea typeface="MS PGothic" pitchFamily="34" charset="-128"/>
                <a:cs typeface="ＭＳ Ｐゴシック" charset="0"/>
              </a:rPr>
              <a:t>other</a:t>
            </a:r>
            <a:r>
              <a:rPr lang="fr-BE" sz="1600" b="0" dirty="0" smtClean="0">
                <a:ea typeface="MS PGothic" pitchFamily="34" charset="-128"/>
                <a:cs typeface="ＭＳ Ｐゴシック" charset="0"/>
              </a:rPr>
              <a:t> </a:t>
            </a:r>
            <a:r>
              <a:rPr lang="fr-BE" sz="1600" b="0" dirty="0" err="1" smtClean="0">
                <a:ea typeface="MS PGothic" pitchFamily="34" charset="-128"/>
                <a:cs typeface="ＭＳ Ｐゴシック" charset="0"/>
              </a:rPr>
              <a:t>external</a:t>
            </a:r>
            <a:r>
              <a:rPr lang="fr-BE" sz="1600" b="0" dirty="0" smtClean="0">
                <a:ea typeface="MS PGothic" pitchFamily="34" charset="-128"/>
                <a:cs typeface="ＭＳ Ｐゴシック" charset="0"/>
              </a:rPr>
              <a:t> data as </a:t>
            </a:r>
            <a:r>
              <a:rPr lang="fr-BE" sz="1600" b="0" dirty="0" err="1" smtClean="0">
                <a:ea typeface="MS PGothic" pitchFamily="34" charset="-128"/>
                <a:cs typeface="ＭＳ Ｐゴシック" charset="0"/>
              </a:rPr>
              <a:t>appropriate</a:t>
            </a:r>
            <a:endParaRPr lang="fr-BE" sz="1600" b="0" dirty="0">
              <a:ea typeface="MS PGothic" pitchFamily="34" charset="-128"/>
              <a:cs typeface="ＭＳ Ｐゴシック" charset="0"/>
            </a:endParaRPr>
          </a:p>
          <a:p>
            <a:pPr lvl="1" algn="just" eaLnBrk="1" hangingPunct="1">
              <a:buFontTx/>
              <a:buChar char="-"/>
              <a:defRPr/>
            </a:pPr>
            <a:r>
              <a:rPr lang="fr-BE" sz="1600" b="0" dirty="0" err="1">
                <a:ea typeface="MS PGothic" pitchFamily="34" charset="-128"/>
                <a:cs typeface="ＭＳ Ｐゴシック" charset="0"/>
              </a:rPr>
              <a:t>Certified</a:t>
            </a:r>
            <a:r>
              <a:rPr lang="fr-BE" sz="1600" b="0" dirty="0">
                <a:ea typeface="MS PGothic" pitchFamily="34" charset="-128"/>
                <a:cs typeface="ＭＳ Ｐゴシック" charset="0"/>
              </a:rPr>
              <a:t> or </a:t>
            </a:r>
            <a:r>
              <a:rPr lang="fr-BE" sz="1600" b="0" dirty="0" err="1" smtClean="0">
                <a:ea typeface="MS PGothic" pitchFamily="34" charset="-128"/>
                <a:cs typeface="ＭＳ Ｐゴシック" charset="0"/>
              </a:rPr>
              <a:t>auditable</a:t>
            </a:r>
            <a:r>
              <a:rPr lang="fr-BE" sz="1600" b="0" dirty="0" smtClean="0">
                <a:ea typeface="MS PGothic" pitchFamily="34" charset="-128"/>
                <a:cs typeface="ＭＳ Ｐゴシック" charset="0"/>
              </a:rPr>
              <a:t> </a:t>
            </a:r>
            <a:r>
              <a:rPr lang="fr-BE" sz="1600" b="0" dirty="0" err="1">
                <a:ea typeface="MS PGothic" pitchFamily="34" charset="-128"/>
                <a:cs typeface="ＭＳ Ｐゴシック" charset="0"/>
              </a:rPr>
              <a:t>historical</a:t>
            </a:r>
            <a:r>
              <a:rPr lang="fr-BE" sz="1600" b="0" dirty="0">
                <a:ea typeface="MS PGothic" pitchFamily="34" charset="-128"/>
                <a:cs typeface="ＭＳ Ｐゴシック" charset="0"/>
              </a:rPr>
              <a:t> data of the </a:t>
            </a:r>
            <a:r>
              <a:rPr lang="fr-BE" sz="1600" b="0" dirty="0" err="1">
                <a:ea typeface="MS PGothic" pitchFamily="34" charset="-128"/>
                <a:cs typeface="ＭＳ Ｐゴシック" charset="0"/>
              </a:rPr>
              <a:t>Beneficiary</a:t>
            </a:r>
            <a:r>
              <a:rPr lang="fr-BE" sz="1600" b="0" dirty="0">
                <a:ea typeface="MS PGothic" pitchFamily="34" charset="-128"/>
                <a:cs typeface="ＭＳ Ｐゴシック" charset="0"/>
              </a:rPr>
              <a:t>(</a:t>
            </a:r>
            <a:r>
              <a:rPr lang="fr-BE" sz="1600" b="0" dirty="0" err="1">
                <a:ea typeface="MS PGothic" pitchFamily="34" charset="-128"/>
                <a:cs typeface="ＭＳ Ｐゴシック" charset="0"/>
              </a:rPr>
              <a:t>ies</a:t>
            </a:r>
            <a:r>
              <a:rPr lang="fr-BE" sz="1600" b="0" dirty="0">
                <a:ea typeface="MS PGothic" pitchFamily="34" charset="-128"/>
                <a:cs typeface="ＭＳ Ｐゴシック" charset="0"/>
              </a:rPr>
              <a:t>)</a:t>
            </a:r>
          </a:p>
          <a:p>
            <a:pPr lvl="1" algn="just" eaLnBrk="1" hangingPunct="1">
              <a:buFontTx/>
              <a:buChar char="-"/>
              <a:defRPr/>
            </a:pPr>
            <a:r>
              <a:rPr lang="fr-BE" sz="1600" b="0" dirty="0" err="1" smtClean="0">
                <a:ea typeface="MS PGothic" pitchFamily="34" charset="-128"/>
                <a:cs typeface="ＭＳ Ｐゴシック" charset="0"/>
              </a:rPr>
              <a:t>Actual</a:t>
            </a:r>
            <a:r>
              <a:rPr lang="fr-BE" sz="1600" b="0" dirty="0" smtClean="0">
                <a:ea typeface="MS PGothic" pitchFamily="34" charset="-128"/>
                <a:cs typeface="ＭＳ Ｐゴシック" charset="0"/>
              </a:rPr>
              <a:t> </a:t>
            </a:r>
            <a:r>
              <a:rPr lang="fr-BE" sz="1600" b="0" dirty="0" err="1" smtClean="0">
                <a:ea typeface="MS PGothic" pitchFamily="34" charset="-128"/>
                <a:cs typeface="ＭＳ Ｐゴシック" charset="0"/>
              </a:rPr>
              <a:t>accounting</a:t>
            </a:r>
            <a:r>
              <a:rPr lang="fr-BE" sz="1600" b="0" dirty="0" smtClean="0">
                <a:ea typeface="MS PGothic" pitchFamily="34" charset="-128"/>
                <a:cs typeface="ＭＳ Ｐゴシック" charset="0"/>
              </a:rPr>
              <a:t> or </a:t>
            </a:r>
            <a:r>
              <a:rPr lang="fr-BE" sz="1600" b="0" dirty="0" err="1" smtClean="0">
                <a:ea typeface="MS PGothic" pitchFamily="34" charset="-128"/>
                <a:cs typeface="ＭＳ Ｐゴシック" charset="0"/>
              </a:rPr>
              <a:t>cost</a:t>
            </a:r>
            <a:r>
              <a:rPr lang="fr-BE" sz="1600" b="0" dirty="0" smtClean="0">
                <a:ea typeface="MS PGothic" pitchFamily="34" charset="-128"/>
                <a:cs typeface="ＭＳ Ｐゴシック" charset="0"/>
              </a:rPr>
              <a:t> </a:t>
            </a:r>
            <a:r>
              <a:rPr lang="fr-BE" sz="1600" b="0" dirty="0" err="1" smtClean="0">
                <a:ea typeface="MS PGothic" pitchFamily="34" charset="-128"/>
                <a:cs typeface="ＭＳ Ｐゴシック" charset="0"/>
              </a:rPr>
              <a:t>accounting</a:t>
            </a:r>
            <a:r>
              <a:rPr lang="fr-BE" sz="1600" b="0" dirty="0" smtClean="0">
                <a:ea typeface="MS PGothic" pitchFamily="34" charset="-128"/>
                <a:cs typeface="ＭＳ Ｐゴシック" charset="0"/>
              </a:rPr>
              <a:t> data of the </a:t>
            </a:r>
            <a:r>
              <a:rPr lang="fr-BE" sz="1600" b="0" dirty="0" err="1" smtClean="0">
                <a:ea typeface="MS PGothic" pitchFamily="34" charset="-128"/>
                <a:cs typeface="ＭＳ Ｐゴシック" charset="0"/>
              </a:rPr>
              <a:t>Benefi</a:t>
            </a:r>
            <a:r>
              <a:rPr lang="fr-BE" sz="1600" b="0" dirty="0" smtClean="0">
                <a:ea typeface="MS PGothic" pitchFamily="34" charset="-128"/>
                <a:cs typeface="ＭＳ Ｐゴシック" charset="0"/>
              </a:rPr>
              <a:t>-</a:t>
            </a:r>
            <a:endParaRPr lang="fr-BE" sz="1600" b="0" dirty="0">
              <a:ea typeface="MS PGothic" pitchFamily="34" charset="-128"/>
              <a:cs typeface="ＭＳ Ｐゴシック" charset="0"/>
            </a:endParaRPr>
          </a:p>
          <a:p>
            <a:pPr marL="0" indent="0" eaLnBrk="1" hangingPunct="1">
              <a:buFontTx/>
              <a:buNone/>
              <a:defRPr/>
            </a:pPr>
            <a:r>
              <a:rPr lang="fr-BE" sz="1600" i="0" dirty="0">
                <a:ea typeface="MS PGothic" pitchFamily="34" charset="-128"/>
              </a:rPr>
              <a:t> </a:t>
            </a:r>
            <a:r>
              <a:rPr lang="fr-BE" sz="1600" i="0" dirty="0" smtClean="0">
                <a:ea typeface="MS PGothic" pitchFamily="34" charset="-128"/>
              </a:rPr>
              <a:t>       </a:t>
            </a:r>
            <a:r>
              <a:rPr lang="fr-BE" sz="1600" i="0" dirty="0" err="1" smtClean="0">
                <a:ea typeface="MS PGothic" pitchFamily="34" charset="-128"/>
              </a:rPr>
              <a:t>ciary</a:t>
            </a:r>
            <a:r>
              <a:rPr lang="fr-BE" sz="1600" i="0" dirty="0" smtClean="0">
                <a:ea typeface="MS PGothic" pitchFamily="34" charset="-128"/>
              </a:rPr>
              <a:t>(</a:t>
            </a:r>
            <a:r>
              <a:rPr lang="fr-BE" sz="1600" i="0" dirty="0" err="1" smtClean="0">
                <a:ea typeface="MS PGothic" pitchFamily="34" charset="-128"/>
              </a:rPr>
              <a:t>ies</a:t>
            </a:r>
            <a:r>
              <a:rPr lang="fr-BE" sz="1600" i="0" dirty="0">
                <a:ea typeface="MS PGothic" pitchFamily="34" charset="-128"/>
              </a:rPr>
              <a:t>)</a:t>
            </a: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1507"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3554497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997200"/>
            <a:ext cx="8229600" cy="936625"/>
          </a:xfrm>
        </p:spPr>
        <p:txBody>
          <a:bodyPr/>
          <a:lstStyle/>
          <a:p>
            <a:pPr algn="ctr">
              <a:defRPr/>
            </a:pPr>
            <a:r>
              <a:rPr lang="fr-BE" sz="3600" dirty="0" smtClean="0">
                <a:ea typeface="MS PGothic" pitchFamily="34" charset="-128"/>
              </a:rPr>
              <a:t>CONTRACTUAL MATTERS</a:t>
            </a:r>
            <a:endParaRPr lang="en-GB" sz="3600" dirty="0">
              <a:ea typeface="MS PGothic" pitchFamily="34" charset="-128"/>
            </a:endParaRPr>
          </a:p>
        </p:txBody>
      </p:sp>
      <p:sp>
        <p:nvSpPr>
          <p:cNvPr id="22531" name="TextBox 3"/>
          <p:cNvSpPr txBox="1">
            <a:spLocks noChangeArrowheads="1"/>
          </p:cNvSpPr>
          <p:nvPr/>
        </p:nvSpPr>
        <p:spPr bwMode="auto">
          <a:xfrm>
            <a:off x="323850" y="404813"/>
            <a:ext cx="287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2261995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064500" cy="5111750"/>
          </a:xfrm>
        </p:spPr>
        <p:txBody>
          <a:bodyPr/>
          <a:lstStyle/>
          <a:p>
            <a:pPr marL="0" indent="0" eaLnBrk="1" hangingPunct="1">
              <a:buFontTx/>
              <a:buNone/>
              <a:defRPr/>
            </a:pPr>
            <a:r>
              <a:rPr lang="fr-BE" b="1" i="0" dirty="0" err="1" smtClean="0">
                <a:ea typeface="MS PGothic" pitchFamily="34" charset="-128"/>
              </a:rPr>
              <a:t>Interest</a:t>
            </a:r>
            <a:r>
              <a:rPr lang="fr-BE" b="1" i="0" dirty="0" smtClean="0">
                <a:ea typeface="MS PGothic" pitchFamily="34" charset="-128"/>
              </a:rPr>
              <a:t> on </a:t>
            </a:r>
            <a:r>
              <a:rPr lang="fr-BE" b="1" i="0" dirty="0" err="1" smtClean="0">
                <a:ea typeface="MS PGothic" pitchFamily="34" charset="-128"/>
              </a:rPr>
              <a:t>pre-financing</a:t>
            </a:r>
            <a:endParaRPr lang="fr-BE" b="1" i="0" dirty="0" smtClean="0">
              <a:ea typeface="MS PGothic" pitchFamily="34" charset="-128"/>
            </a:endParaRPr>
          </a:p>
          <a:p>
            <a:pPr eaLnBrk="1" hangingPunct="1">
              <a:buFontTx/>
              <a:buNone/>
              <a:defRPr/>
            </a:pPr>
            <a:endParaRPr lang="fr-BE" dirty="0" smtClean="0">
              <a:ea typeface="MS PGothic" pitchFamily="34" charset="-128"/>
            </a:endParaRPr>
          </a:p>
          <a:p>
            <a:pPr marL="177800" indent="-177800" eaLnBrk="1" hangingPunct="1">
              <a:lnSpc>
                <a:spcPct val="80000"/>
              </a:lnSpc>
              <a:buFontTx/>
              <a:buNone/>
              <a:defRPr/>
            </a:pPr>
            <a:r>
              <a:rPr lang="fr-BE" sz="2000" i="0" dirty="0" smtClean="0">
                <a:ea typeface="MS PGothic" pitchFamily="34" charset="-128"/>
              </a:rPr>
              <a:t>- </a:t>
            </a:r>
            <a:r>
              <a:rPr lang="fr-BE" sz="2000" i="0" dirty="0" err="1" smtClean="0">
                <a:ea typeface="MS PGothic" pitchFamily="34" charset="-128"/>
              </a:rPr>
              <a:t>They</a:t>
            </a:r>
            <a:r>
              <a:rPr lang="fr-BE" sz="2000" i="0" dirty="0" smtClean="0">
                <a:ea typeface="MS PGothic" pitchFamily="34" charset="-128"/>
              </a:rPr>
              <a:t> are not due to the Union </a:t>
            </a:r>
            <a:r>
              <a:rPr lang="fr-BE" sz="2000" i="0" dirty="0" err="1" smtClean="0">
                <a:ea typeface="MS PGothic" pitchFamily="34" charset="-128"/>
              </a:rPr>
              <a:t>any</a:t>
            </a:r>
            <a:r>
              <a:rPr lang="fr-BE" sz="2000" i="0" dirty="0" smtClean="0">
                <a:ea typeface="MS PGothic" pitchFamily="34" charset="-128"/>
              </a:rPr>
              <a:t> more</a:t>
            </a:r>
          </a:p>
          <a:p>
            <a:pPr marL="177800" indent="-177800" eaLnBrk="1" hangingPunct="1">
              <a:lnSpc>
                <a:spcPct val="80000"/>
              </a:lnSpc>
              <a:buFontTx/>
              <a:buNone/>
              <a:defRPr/>
            </a:pPr>
            <a:endParaRPr lang="fr-BE" sz="2000" i="0" dirty="0" smtClean="0">
              <a:ea typeface="MS PGothic" pitchFamily="34" charset="-128"/>
            </a:endParaRPr>
          </a:p>
          <a:p>
            <a:pPr marL="177800" indent="-177800" eaLnBrk="1" hangingPunct="1">
              <a:lnSpc>
                <a:spcPct val="80000"/>
              </a:lnSpc>
              <a:buFontTx/>
              <a:buNone/>
              <a:defRPr/>
            </a:pPr>
            <a:r>
              <a:rPr lang="fr-BE" sz="2000" i="0" dirty="0" smtClean="0">
                <a:ea typeface="MS PGothic" pitchFamily="34" charset="-128"/>
              </a:rPr>
              <a:t>- No </a:t>
            </a:r>
            <a:r>
              <a:rPr lang="fr-BE" sz="2000" i="0" dirty="0" err="1" smtClean="0">
                <a:ea typeface="MS PGothic" pitchFamily="34" charset="-128"/>
              </a:rPr>
              <a:t>need</a:t>
            </a:r>
            <a:r>
              <a:rPr lang="fr-BE" sz="2000" i="0" dirty="0" smtClean="0">
                <a:ea typeface="MS PGothic" pitchFamily="34" charset="-128"/>
              </a:rPr>
              <a:t> to open </a:t>
            </a:r>
            <a:r>
              <a:rPr lang="fr-BE" sz="2000" i="0" dirty="0" err="1" smtClean="0">
                <a:ea typeface="MS PGothic" pitchFamily="34" charset="-128"/>
              </a:rPr>
              <a:t>interest</a:t>
            </a:r>
            <a:r>
              <a:rPr lang="fr-BE" sz="2000" i="0" dirty="0" smtClean="0">
                <a:ea typeface="MS PGothic" pitchFamily="34" charset="-128"/>
              </a:rPr>
              <a:t> </a:t>
            </a:r>
            <a:r>
              <a:rPr lang="fr-BE" sz="2000" i="0" dirty="0" err="1" smtClean="0">
                <a:ea typeface="MS PGothic" pitchFamily="34" charset="-128"/>
              </a:rPr>
              <a:t>bearing</a:t>
            </a:r>
            <a:r>
              <a:rPr lang="fr-BE" sz="2000" i="0" dirty="0" smtClean="0">
                <a:ea typeface="MS PGothic" pitchFamily="34" charset="-128"/>
              </a:rPr>
              <a:t> </a:t>
            </a:r>
            <a:r>
              <a:rPr lang="fr-BE" sz="2000" i="0" dirty="0" err="1" smtClean="0">
                <a:ea typeface="MS PGothic" pitchFamily="34" charset="-128"/>
              </a:rPr>
              <a:t>accounts</a:t>
            </a:r>
            <a:endParaRPr lang="fr-BE" sz="2000" i="0" dirty="0" smtClean="0">
              <a:ea typeface="MS PGothic" pitchFamily="34" charset="-128"/>
            </a:endParaRPr>
          </a:p>
          <a:p>
            <a:pPr marL="177800" indent="-177800" eaLnBrk="1" hangingPunct="1">
              <a:lnSpc>
                <a:spcPct val="80000"/>
              </a:lnSpc>
              <a:buFontTx/>
              <a:buNone/>
              <a:defRPr/>
            </a:pPr>
            <a:endParaRPr lang="fr-BE" sz="2000" i="0" dirty="0" smtClean="0">
              <a:ea typeface="MS PGothic" pitchFamily="34" charset="-128"/>
            </a:endParaRPr>
          </a:p>
          <a:p>
            <a:pPr marL="177800" indent="-177800" algn="just" eaLnBrk="1" hangingPunct="1">
              <a:lnSpc>
                <a:spcPct val="80000"/>
              </a:lnSpc>
              <a:buFontTx/>
              <a:buNone/>
              <a:defRPr/>
            </a:pPr>
            <a:r>
              <a:rPr lang="fr-BE" sz="2000" i="0" dirty="0" smtClean="0">
                <a:ea typeface="MS PGothic" pitchFamily="34" charset="-128"/>
              </a:rPr>
              <a:t>- No more </a:t>
            </a:r>
            <a:r>
              <a:rPr lang="fr-BE" sz="2000" i="0" dirty="0" err="1" smtClean="0">
                <a:ea typeface="MS PGothic" pitchFamily="34" charset="-128"/>
              </a:rPr>
              <a:t>reporting</a:t>
            </a:r>
            <a:endParaRPr lang="fr-BE" sz="2000" i="0" dirty="0" smtClean="0">
              <a:ea typeface="MS PGothic" pitchFamily="34" charset="-128"/>
            </a:endParaRPr>
          </a:p>
          <a:p>
            <a:pPr marL="177800" indent="-177800" eaLnBrk="1" hangingPunct="1">
              <a:lnSpc>
                <a:spcPct val="80000"/>
              </a:lnSpc>
              <a:buFontTx/>
              <a:buNone/>
              <a:defRPr/>
            </a:pPr>
            <a:endParaRPr lang="fr-BE" sz="2000" i="0" dirty="0" smtClean="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3555"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150321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7180256"/>
              </p:ext>
            </p:extLst>
          </p:nvPr>
        </p:nvGraphicFramePr>
        <p:xfrm>
          <a:off x="323850" y="1600200"/>
          <a:ext cx="88201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Rectangle 4"/>
          <p:cNvSpPr>
            <a:spLocks noChangeArrowheads="1"/>
          </p:cNvSpPr>
          <p:nvPr/>
        </p:nvSpPr>
        <p:spPr bwMode="auto">
          <a:xfrm>
            <a:off x="-3820" y="-27384"/>
            <a:ext cx="10192444"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nchor="ctr"/>
          <a:lstStyle/>
          <a:p>
            <a:pPr eaLnBrk="1" hangingPunct="1">
              <a:lnSpc>
                <a:spcPct val="150000"/>
              </a:lnSpc>
              <a:tabLst>
                <a:tab pos="361950" algn="l"/>
              </a:tabLst>
            </a:pPr>
            <a:r>
              <a:rPr lang="fr-BE" sz="1800" b="1" i="0" dirty="0" err="1" smtClean="0">
                <a:solidFill>
                  <a:schemeClr val="bg1"/>
                </a:solidFill>
                <a:latin typeface="Verdana" pitchFamily="34" charset="0"/>
              </a:rPr>
              <a:t>Aid</a:t>
            </a:r>
            <a:r>
              <a:rPr lang="fr-BE" sz="1800" b="1" i="0" dirty="0" smtClean="0">
                <a:solidFill>
                  <a:schemeClr val="bg1"/>
                </a:solidFill>
                <a:latin typeface="Verdana" pitchFamily="34" charset="0"/>
              </a:rPr>
              <a:t> </a:t>
            </a:r>
            <a:r>
              <a:rPr lang="fr-BE" sz="1800" b="1" i="0" dirty="0" err="1" smtClean="0">
                <a:solidFill>
                  <a:schemeClr val="bg1"/>
                </a:solidFill>
                <a:latin typeface="Verdana" pitchFamily="34" charset="0"/>
              </a:rPr>
              <a:t>under</a:t>
            </a:r>
            <a:r>
              <a:rPr lang="fr-BE" sz="1800" b="1" i="0" dirty="0" smtClean="0">
                <a:solidFill>
                  <a:schemeClr val="bg1"/>
                </a:solidFill>
                <a:latin typeface="Verdana" pitchFamily="34" charset="0"/>
              </a:rPr>
              <a:t> the Instrument </a:t>
            </a:r>
            <a:r>
              <a:rPr lang="fr-BE" sz="1800" b="1" i="0" dirty="0" err="1" smtClean="0">
                <a:solidFill>
                  <a:schemeClr val="bg1"/>
                </a:solidFill>
                <a:latin typeface="Verdana" pitchFamily="34" charset="0"/>
              </a:rPr>
              <a:t>contributing</a:t>
            </a:r>
            <a:r>
              <a:rPr lang="fr-BE" sz="1800" b="1" i="0" dirty="0" smtClean="0">
                <a:solidFill>
                  <a:schemeClr val="bg1"/>
                </a:solidFill>
                <a:latin typeface="Verdana" pitchFamily="34" charset="0"/>
              </a:rPr>
              <a:t> to </a:t>
            </a:r>
            <a:r>
              <a:rPr lang="fr-BE" sz="1800" b="1" i="0" dirty="0" err="1" smtClean="0">
                <a:solidFill>
                  <a:schemeClr val="bg1"/>
                </a:solidFill>
                <a:latin typeface="Verdana" pitchFamily="34" charset="0"/>
              </a:rPr>
              <a:t>Stability</a:t>
            </a:r>
            <a:r>
              <a:rPr lang="fr-BE" sz="1800" b="1" i="0" dirty="0" smtClean="0">
                <a:solidFill>
                  <a:schemeClr val="bg1"/>
                </a:solidFill>
                <a:latin typeface="Verdana" pitchFamily="34" charset="0"/>
              </a:rPr>
              <a:t> and </a:t>
            </a:r>
            <a:r>
              <a:rPr lang="fr-BE" sz="1800" b="1" i="0" dirty="0" err="1" smtClean="0">
                <a:solidFill>
                  <a:schemeClr val="bg1"/>
                </a:solidFill>
                <a:latin typeface="Verdana" pitchFamily="34" charset="0"/>
              </a:rPr>
              <a:t>Peace</a:t>
            </a:r>
            <a:endParaRPr lang="en-US" sz="4000" i="0" dirty="0">
              <a:solidFill>
                <a:srgbClr val="000080"/>
              </a:solidFill>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307975" y="1557338"/>
            <a:ext cx="8585200" cy="5111750"/>
          </a:xfrm>
        </p:spPr>
        <p:txBody>
          <a:bodyPr/>
          <a:lstStyle/>
          <a:p>
            <a:pPr marL="0" indent="0" eaLnBrk="1" hangingPunct="1">
              <a:buFontTx/>
              <a:buNone/>
              <a:defRPr/>
            </a:pPr>
            <a:r>
              <a:rPr lang="fr-BE" b="1" i="0" dirty="0" err="1" smtClean="0">
                <a:ea typeface="MS PGothic" pitchFamily="34" charset="-128"/>
              </a:rPr>
              <a:t>Guarantee</a:t>
            </a:r>
            <a:r>
              <a:rPr lang="fr-BE" b="1" i="0" dirty="0" smtClean="0">
                <a:ea typeface="MS PGothic" pitchFamily="34" charset="-128"/>
              </a:rPr>
              <a:t> on PRE-FINANCING</a:t>
            </a:r>
          </a:p>
          <a:p>
            <a:pPr eaLnBrk="1" hangingPunct="1">
              <a:buFontTx/>
              <a:buNone/>
              <a:defRPr/>
            </a:pPr>
            <a:endParaRPr lang="fr-BE" dirty="0" smtClean="0">
              <a:ea typeface="MS PGothic" pitchFamily="34" charset="-128"/>
            </a:endParaRPr>
          </a:p>
          <a:p>
            <a:pPr marL="177800" indent="-177800" eaLnBrk="1" hangingPunct="1">
              <a:lnSpc>
                <a:spcPct val="80000"/>
              </a:lnSpc>
              <a:buFontTx/>
              <a:buNone/>
              <a:defRPr/>
            </a:pPr>
            <a:endParaRPr lang="fr-BE" sz="2000" i="0" dirty="0" smtClean="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r>
              <a:rPr lang="sv-SE" sz="2000" i="0" dirty="0" smtClean="0">
                <a:ea typeface="MS PGothic" pitchFamily="34" charset="-128"/>
              </a:rPr>
              <a:t>- </a:t>
            </a:r>
            <a:r>
              <a:rPr lang="sv-SE" sz="2000" i="0" u="sng" dirty="0" smtClean="0">
                <a:ea typeface="MS PGothic" pitchFamily="34" charset="-128"/>
              </a:rPr>
              <a:t>No right </a:t>
            </a:r>
            <a:r>
              <a:rPr lang="sv-SE" sz="2000" i="0" u="sng" dirty="0" err="1" smtClean="0">
                <a:ea typeface="MS PGothic" pitchFamily="34" charset="-128"/>
              </a:rPr>
              <a:t>to</a:t>
            </a:r>
            <a:r>
              <a:rPr lang="sv-SE" sz="2000" i="0" u="sng" dirty="0" smtClean="0">
                <a:ea typeface="MS PGothic" pitchFamily="34" charset="-128"/>
              </a:rPr>
              <a:t> ask for it !!  </a:t>
            </a:r>
            <a:r>
              <a:rPr lang="sv-SE" sz="2000" i="0" dirty="0" smtClean="0">
                <a:ea typeface="MS PGothic" pitchFamily="34" charset="-128"/>
              </a:rPr>
              <a:t>             - May be </a:t>
            </a:r>
            <a:r>
              <a:rPr lang="sv-SE" sz="2000" i="0" dirty="0" err="1" smtClean="0">
                <a:ea typeface="MS PGothic" pitchFamily="34" charset="-128"/>
              </a:rPr>
              <a:t>requested</a:t>
            </a:r>
            <a:r>
              <a:rPr lang="sv-SE" sz="2000" i="0" dirty="0" smtClean="0">
                <a:ea typeface="MS PGothic" pitchFamily="34" charset="-128"/>
              </a:rPr>
              <a:t> </a:t>
            </a:r>
            <a:r>
              <a:rPr lang="sv-SE" sz="2000" i="0" dirty="0" err="1" smtClean="0">
                <a:ea typeface="MS PGothic" pitchFamily="34" charset="-128"/>
              </a:rPr>
              <a:t>based</a:t>
            </a:r>
            <a:r>
              <a:rPr lang="sv-SE" sz="2000" i="0" dirty="0" smtClean="0">
                <a:ea typeface="MS PGothic" pitchFamily="34" charset="-128"/>
              </a:rPr>
              <a:t> </a:t>
            </a:r>
          </a:p>
          <a:p>
            <a:pPr eaLnBrk="1" hangingPunct="1">
              <a:buFontTx/>
              <a:buNone/>
              <a:defRPr/>
            </a:pPr>
            <a:r>
              <a:rPr lang="sv-SE" sz="2000" i="0" dirty="0" smtClean="0">
                <a:ea typeface="MS PGothic" pitchFamily="34" charset="-128"/>
              </a:rPr>
              <a:t>                                                    on risk </a:t>
            </a:r>
            <a:r>
              <a:rPr lang="sv-SE" sz="2000" i="0" dirty="0" err="1" smtClean="0">
                <a:ea typeface="MS PGothic" pitchFamily="34" charset="-128"/>
              </a:rPr>
              <a:t>analysis</a:t>
            </a:r>
            <a:r>
              <a:rPr lang="sv-SE" sz="2000" i="0" u="sng" dirty="0" smtClean="0">
                <a:ea typeface="MS PGothic" pitchFamily="34" charset="-128"/>
              </a:rPr>
              <a:t>  </a:t>
            </a:r>
          </a:p>
          <a:p>
            <a:pPr eaLnBrk="1" hangingPunct="1">
              <a:buFontTx/>
              <a:buNone/>
              <a:defRPr/>
            </a:pPr>
            <a:r>
              <a:rPr lang="sv-SE" sz="2000" i="0" dirty="0" smtClean="0">
                <a:ea typeface="MS PGothic" pitchFamily="34" charset="-128"/>
              </a:rPr>
              <a:t>					        - </a:t>
            </a:r>
            <a:r>
              <a:rPr lang="sv-SE" sz="2000" i="0" dirty="0" err="1" smtClean="0">
                <a:ea typeface="MS PGothic" pitchFamily="34" charset="-128"/>
              </a:rPr>
              <a:t>Shouldn't</a:t>
            </a:r>
            <a:r>
              <a:rPr lang="sv-SE" sz="2000" i="0" dirty="0" smtClean="0">
                <a:ea typeface="MS PGothic" pitchFamily="34" charset="-128"/>
              </a:rPr>
              <a:t> be </a:t>
            </a:r>
            <a:r>
              <a:rPr lang="sv-SE" sz="2000" i="0" dirty="0" err="1" smtClean="0">
                <a:ea typeface="MS PGothic" pitchFamily="34" charset="-128"/>
              </a:rPr>
              <a:t>requested</a:t>
            </a:r>
            <a:r>
              <a:rPr lang="sv-SE" sz="2000" i="0" dirty="0" smtClean="0">
                <a:ea typeface="MS PGothic" pitchFamily="34" charset="-128"/>
              </a:rPr>
              <a:t> </a:t>
            </a:r>
            <a:r>
              <a:rPr lang="sv-SE" sz="2000" i="0" dirty="0" err="1" smtClean="0">
                <a:ea typeface="MS PGothic" pitchFamily="34" charset="-128"/>
              </a:rPr>
              <a:t>if</a:t>
            </a:r>
            <a:r>
              <a:rPr lang="sv-SE" sz="2000" i="0" dirty="0" smtClean="0">
                <a:ea typeface="MS PGothic" pitchFamily="34" charset="-128"/>
              </a:rPr>
              <a:t> 		                                         the </a:t>
            </a:r>
            <a:r>
              <a:rPr lang="sv-SE" sz="2000" i="0" dirty="0" err="1" smtClean="0">
                <a:ea typeface="MS PGothic" pitchFamily="34" charset="-128"/>
              </a:rPr>
              <a:t>Coordinator</a:t>
            </a:r>
            <a:r>
              <a:rPr lang="sv-SE" sz="2000" i="0" dirty="0" smtClean="0">
                <a:ea typeface="MS PGothic" pitchFamily="34" charset="-128"/>
              </a:rPr>
              <a:t> is a No-						Profit organisation, </a:t>
            </a:r>
            <a:r>
              <a:rPr lang="sv-SE" sz="2000" i="0" dirty="0" err="1" smtClean="0">
                <a:ea typeface="MS PGothic" pitchFamily="34" charset="-128"/>
              </a:rPr>
              <a:t>gov</a:t>
            </a:r>
            <a:r>
              <a:rPr lang="sv-SE" sz="2000" i="0" dirty="0" smtClean="0">
                <a:ea typeface="MS PGothic" pitchFamily="34" charset="-128"/>
              </a:rPr>
              <a:t>.</a:t>
            </a:r>
          </a:p>
          <a:p>
            <a:pPr eaLnBrk="1" hangingPunct="1">
              <a:buFontTx/>
              <a:buNone/>
              <a:defRPr/>
            </a:pPr>
            <a:r>
              <a:rPr lang="sv-SE" sz="2000" i="0" dirty="0">
                <a:ea typeface="MS PGothic" pitchFamily="34" charset="-128"/>
              </a:rPr>
              <a:t>	</a:t>
            </a:r>
            <a:r>
              <a:rPr lang="sv-SE" sz="2000" i="0" dirty="0" smtClean="0">
                <a:ea typeface="MS PGothic" pitchFamily="34" charset="-128"/>
              </a:rPr>
              <a:t>					</a:t>
            </a:r>
            <a:r>
              <a:rPr lang="sv-SE" sz="2000" i="0" dirty="0" err="1" smtClean="0">
                <a:ea typeface="MS PGothic" pitchFamily="34" charset="-128"/>
              </a:rPr>
              <a:t>Department</a:t>
            </a:r>
            <a:r>
              <a:rPr lang="sv-SE" sz="2000" i="0" dirty="0" smtClean="0">
                <a:ea typeface="MS PGothic" pitchFamily="34" charset="-128"/>
              </a:rPr>
              <a:t> or public </a:t>
            </a:r>
            <a:r>
              <a:rPr lang="sv-SE" sz="2000" i="0" dirty="0" err="1" smtClean="0">
                <a:ea typeface="MS PGothic" pitchFamily="34" charset="-128"/>
              </a:rPr>
              <a:t>body</a:t>
            </a:r>
            <a:r>
              <a:rPr lang="sv-SE" sz="2000" i="0" dirty="0" smtClean="0">
                <a:ea typeface="MS PGothic" pitchFamily="34" charset="-128"/>
              </a:rPr>
              <a:t>,</a:t>
            </a:r>
          </a:p>
          <a:p>
            <a:pPr eaLnBrk="1" hangingPunct="1">
              <a:buFontTx/>
              <a:buNone/>
              <a:defRPr/>
            </a:pPr>
            <a:r>
              <a:rPr lang="sv-SE" sz="2000" i="0" dirty="0">
                <a:ea typeface="MS PGothic" pitchFamily="34" charset="-128"/>
              </a:rPr>
              <a:t>	</a:t>
            </a:r>
            <a:r>
              <a:rPr lang="sv-SE" sz="2000" i="0" dirty="0" smtClean="0">
                <a:ea typeface="MS PGothic" pitchFamily="34" charset="-128"/>
              </a:rPr>
              <a:t>					or signatory </a:t>
            </a:r>
            <a:r>
              <a:rPr lang="sv-SE" sz="2000" i="0" dirty="0" err="1" smtClean="0">
                <a:ea typeface="MS PGothic" pitchFamily="34" charset="-128"/>
              </a:rPr>
              <a:t>of</a:t>
            </a:r>
            <a:r>
              <a:rPr lang="sv-SE" sz="2000" i="0" dirty="0" smtClean="0">
                <a:ea typeface="MS PGothic" pitchFamily="34" charset="-128"/>
              </a:rPr>
              <a:t> a </a:t>
            </a:r>
            <a:r>
              <a:rPr lang="sv-SE" sz="2000" i="0" dirty="0" err="1" smtClean="0">
                <a:ea typeface="MS PGothic" pitchFamily="34" charset="-128"/>
              </a:rPr>
              <a:t>Framework</a:t>
            </a:r>
            <a:r>
              <a:rPr lang="sv-SE" sz="2000" i="0" dirty="0" smtClean="0">
                <a:ea typeface="MS PGothic" pitchFamily="34" charset="-128"/>
              </a:rPr>
              <a:t> 					</a:t>
            </a:r>
            <a:r>
              <a:rPr lang="sv-SE" sz="2000" i="0" dirty="0" err="1" smtClean="0">
                <a:ea typeface="MS PGothic" pitchFamily="34" charset="-128"/>
              </a:rPr>
              <a:t>agreement</a:t>
            </a:r>
            <a:r>
              <a:rPr lang="sv-SE" sz="2000" i="0" dirty="0" smtClean="0">
                <a:ea typeface="MS PGothic" pitchFamily="34" charset="-128"/>
              </a:rPr>
              <a:t> </a:t>
            </a:r>
            <a:r>
              <a:rPr lang="sv-SE" sz="2000" i="0" dirty="0" err="1" smtClean="0">
                <a:ea typeface="MS PGothic" pitchFamily="34" charset="-128"/>
              </a:rPr>
              <a:t>with</a:t>
            </a:r>
            <a:r>
              <a:rPr lang="sv-SE" sz="2000" i="0" dirty="0" smtClean="0">
                <a:ea typeface="MS PGothic" pitchFamily="34" charset="-128"/>
              </a:rPr>
              <a:t> the EC</a:t>
            </a: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4579"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
        <p:nvSpPr>
          <p:cNvPr id="4" name="Rounded Rectangle 3"/>
          <p:cNvSpPr/>
          <p:nvPr/>
        </p:nvSpPr>
        <p:spPr>
          <a:xfrm>
            <a:off x="1198563" y="2205038"/>
            <a:ext cx="2078037" cy="1295400"/>
          </a:xfrm>
          <a:prstGeom prst="roundRect">
            <a:avLst/>
          </a:prstGeom>
          <a:solidFill>
            <a:srgbClr val="3166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altLang="en-US" sz="2800">
                <a:solidFill>
                  <a:srgbClr val="FFFFFF"/>
                </a:solidFill>
              </a:rPr>
              <a:t>Grants </a:t>
            </a:r>
          </a:p>
          <a:p>
            <a:pPr algn="ctr"/>
            <a:r>
              <a:rPr lang="en-GB" altLang="en-US" sz="2800">
                <a:solidFill>
                  <a:srgbClr val="FFFFFF"/>
                </a:solidFill>
              </a:rPr>
              <a:t>≤ 60 000</a:t>
            </a:r>
          </a:p>
        </p:txBody>
      </p:sp>
      <p:sp>
        <p:nvSpPr>
          <p:cNvPr id="5" name="Rounded Rectangle 4"/>
          <p:cNvSpPr/>
          <p:nvPr/>
        </p:nvSpPr>
        <p:spPr>
          <a:xfrm>
            <a:off x="5795963" y="2205038"/>
            <a:ext cx="2089150" cy="1295400"/>
          </a:xfrm>
          <a:prstGeom prst="roundRect">
            <a:avLst/>
          </a:prstGeom>
          <a:solidFill>
            <a:srgbClr val="3166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FFFFFF"/>
                </a:solidFill>
              </a:rPr>
              <a:t>Grants </a:t>
            </a:r>
          </a:p>
          <a:p>
            <a:pPr algn="ctr">
              <a:defRPr/>
            </a:pPr>
            <a:r>
              <a:rPr lang="en-GB" sz="2800" dirty="0">
                <a:solidFill>
                  <a:srgbClr val="FFFFFF"/>
                </a:solidFill>
              </a:rPr>
              <a:t>&gt; 60 000</a:t>
            </a:r>
          </a:p>
        </p:txBody>
      </p:sp>
      <p:cxnSp>
        <p:nvCxnSpPr>
          <p:cNvPr id="3" name="Straight Connector 2"/>
          <p:cNvCxnSpPr>
            <a:endCxn id="106500" idx="2"/>
          </p:cNvCxnSpPr>
          <p:nvPr/>
        </p:nvCxnSpPr>
        <p:spPr bwMode="auto">
          <a:xfrm>
            <a:off x="4411663" y="2060575"/>
            <a:ext cx="188912" cy="4608513"/>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Straight Connector 7"/>
          <p:cNvCxnSpPr/>
          <p:nvPr/>
        </p:nvCxnSpPr>
        <p:spPr>
          <a:xfrm>
            <a:off x="4572000" y="2060575"/>
            <a:ext cx="0" cy="4608513"/>
          </a:xfrm>
          <a:prstGeom prst="line">
            <a:avLst/>
          </a:prstGeom>
          <a:ln w="63500">
            <a:solidFill>
              <a:srgbClr val="2D5EC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76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064500" cy="5111750"/>
          </a:xfrm>
        </p:spPr>
        <p:txBody>
          <a:bodyPr/>
          <a:lstStyle/>
          <a:p>
            <a:pPr marL="0" indent="0" eaLnBrk="1" hangingPunct="1">
              <a:buFontTx/>
              <a:buNone/>
              <a:defRPr/>
            </a:pPr>
            <a:r>
              <a:rPr lang="fr-BE" b="1" i="0" dirty="0" err="1" smtClean="0">
                <a:ea typeface="MS PGothic" pitchFamily="34" charset="-128"/>
              </a:rPr>
              <a:t>Payment</a:t>
            </a:r>
            <a:r>
              <a:rPr lang="fr-BE" b="1" i="0" dirty="0" smtClean="0">
                <a:ea typeface="MS PGothic" pitchFamily="34" charset="-128"/>
              </a:rPr>
              <a:t> deadlines</a:t>
            </a:r>
          </a:p>
          <a:p>
            <a:pPr eaLnBrk="1" hangingPunct="1">
              <a:buFontTx/>
              <a:buNone/>
              <a:defRPr/>
            </a:pPr>
            <a:endParaRPr lang="fr-BE" dirty="0" smtClean="0">
              <a:ea typeface="MS PGothic" pitchFamily="34" charset="-128"/>
            </a:endParaRPr>
          </a:p>
          <a:p>
            <a:pPr marL="0" indent="0" eaLnBrk="1" hangingPunct="1">
              <a:buFontTx/>
              <a:buNone/>
              <a:defRPr/>
            </a:pPr>
            <a:r>
              <a:rPr lang="fr-BE" sz="2000" i="0" dirty="0" smtClean="0">
                <a:ea typeface="MS PGothic" pitchFamily="34" charset="-128"/>
              </a:rPr>
              <a:t>- One SINGLE time </a:t>
            </a:r>
            <a:r>
              <a:rPr lang="fr-BE" sz="2000" i="0" dirty="0" err="1" smtClean="0">
                <a:ea typeface="MS PGothic" pitchFamily="34" charset="-128"/>
              </a:rPr>
              <a:t>limit</a:t>
            </a:r>
            <a:endParaRPr lang="fr-BE" sz="2000" i="0" dirty="0" smtClean="0">
              <a:ea typeface="MS PGothic" pitchFamily="34" charset="-128"/>
            </a:endParaRPr>
          </a:p>
          <a:p>
            <a:pPr eaLnBrk="1" hangingPunct="1">
              <a:buFontTx/>
              <a:buChar char="-"/>
              <a:defRPr/>
            </a:pPr>
            <a:endParaRPr lang="fr-BE" sz="2000" i="0" dirty="0" smtClean="0">
              <a:ea typeface="MS PGothic" pitchFamily="34" charset="-128"/>
            </a:endParaRPr>
          </a:p>
          <a:p>
            <a:pPr marL="177800" indent="-177800" eaLnBrk="1" hangingPunct="1">
              <a:lnSpc>
                <a:spcPct val="80000"/>
              </a:lnSpc>
              <a:buFontTx/>
              <a:buNone/>
              <a:defRPr/>
            </a:pPr>
            <a:r>
              <a:rPr lang="fr-BE" sz="2000" i="0" dirty="0" smtClean="0">
                <a:ea typeface="MS PGothic" pitchFamily="34" charset="-128"/>
              </a:rPr>
              <a:t>- No more SUB </a:t>
            </a:r>
            <a:r>
              <a:rPr lang="fr-BE" sz="2000" i="0" dirty="0" err="1" smtClean="0">
                <a:ea typeface="MS PGothic" pitchFamily="34" charset="-128"/>
              </a:rPr>
              <a:t>limits</a:t>
            </a:r>
            <a:r>
              <a:rPr lang="fr-BE" sz="2000" i="0" dirty="0" smtClean="0">
                <a:ea typeface="MS PGothic" pitchFamily="34" charset="-128"/>
              </a:rPr>
              <a:t> for </a:t>
            </a:r>
            <a:r>
              <a:rPr lang="fr-BE" sz="2000" i="0" dirty="0" err="1" smtClean="0">
                <a:ea typeface="MS PGothic" pitchFamily="34" charset="-128"/>
              </a:rPr>
              <a:t>approval</a:t>
            </a:r>
            <a:r>
              <a:rPr lang="fr-BE" sz="2000" i="0" dirty="0" smtClean="0">
                <a:ea typeface="MS PGothic" pitchFamily="34" charset="-128"/>
              </a:rPr>
              <a:t> / </a:t>
            </a:r>
            <a:r>
              <a:rPr lang="fr-BE" sz="2000" i="0" dirty="0" err="1" smtClean="0">
                <a:ea typeface="MS PGothic" pitchFamily="34" charset="-128"/>
              </a:rPr>
              <a:t>payment</a:t>
            </a:r>
            <a:r>
              <a:rPr lang="fr-BE" sz="2000" i="0" dirty="0" smtClean="0">
                <a:ea typeface="MS PGothic" pitchFamily="34" charset="-128"/>
              </a:rPr>
              <a:t> </a:t>
            </a:r>
            <a:r>
              <a:rPr lang="fr-BE" sz="2000" i="0" dirty="0" err="1" smtClean="0">
                <a:ea typeface="MS PGothic" pitchFamily="34" charset="-128"/>
              </a:rPr>
              <a:t>periods</a:t>
            </a:r>
            <a:endParaRPr lang="fr-BE" sz="2000" i="0" dirty="0" smtClean="0">
              <a:ea typeface="MS PGothic" pitchFamily="34" charset="-128"/>
            </a:endParaRPr>
          </a:p>
          <a:p>
            <a:pPr eaLnBrk="1" hangingPunct="1">
              <a:buFontTx/>
              <a:buNone/>
              <a:defRPr/>
            </a:pPr>
            <a:endParaRPr lang="fr-BE" sz="2000" i="0" dirty="0">
              <a:ea typeface="MS PGothic" pitchFamily="34" charset="-128"/>
            </a:endParaRPr>
          </a:p>
          <a:p>
            <a:pPr eaLnBrk="1" hangingPunct="1">
              <a:buFontTx/>
              <a:buNone/>
              <a:defRPr/>
            </a:pPr>
            <a:r>
              <a:rPr lang="fr-BE" sz="2000" i="0" dirty="0">
                <a:ea typeface="MS PGothic" pitchFamily="34" charset="-128"/>
              </a:rPr>
              <a:t>- 30 / 60 / 90 </a:t>
            </a:r>
            <a:r>
              <a:rPr lang="fr-BE" sz="2000" i="0" dirty="0" err="1">
                <a:ea typeface="MS PGothic" pitchFamily="34" charset="-128"/>
              </a:rPr>
              <a:t>depending</a:t>
            </a:r>
            <a:r>
              <a:rPr lang="fr-BE" sz="2000" i="0" dirty="0">
                <a:ea typeface="MS PGothic" pitchFamily="34" charset="-128"/>
              </a:rPr>
              <a:t> on type of </a:t>
            </a:r>
            <a:r>
              <a:rPr lang="fr-BE" sz="2000" i="0" dirty="0" err="1" smtClean="0">
                <a:ea typeface="MS PGothic" pitchFamily="34" charset="-128"/>
              </a:rPr>
              <a:t>payment</a:t>
            </a:r>
            <a:endParaRPr lang="fr-BE" sz="2000" i="0" dirty="0" smtClean="0">
              <a:ea typeface="MS PGothic" pitchFamily="34" charset="-128"/>
            </a:endParaRPr>
          </a:p>
          <a:p>
            <a:pPr eaLnBrk="1" hangingPunct="1">
              <a:buFontTx/>
              <a:buNone/>
              <a:defRPr/>
            </a:pPr>
            <a:endParaRPr lang="fr-BE" sz="2000" i="0" dirty="0">
              <a:ea typeface="MS PGothic" pitchFamily="34" charset="-128"/>
            </a:endParaRPr>
          </a:p>
          <a:p>
            <a:pPr eaLnBrk="1" hangingPunct="1">
              <a:buFontTx/>
              <a:buNone/>
              <a:defRPr/>
            </a:pPr>
            <a:endParaRPr lang="fr-BE" sz="2000" i="0" dirty="0">
              <a:ea typeface="MS PGothic" pitchFamily="34" charset="-128"/>
            </a:endParaRPr>
          </a:p>
          <a:p>
            <a:pPr eaLnBrk="1" hangingPunct="1">
              <a:buFontTx/>
              <a:buNone/>
              <a:defRPr/>
            </a:pPr>
            <a:endParaRPr lang="sv-SE" sz="2000" i="0" dirty="0" smtClean="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5603"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1938044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064500" cy="5111750"/>
          </a:xfrm>
        </p:spPr>
        <p:txBody>
          <a:bodyPr/>
          <a:lstStyle/>
          <a:p>
            <a:pPr marL="0" indent="0" eaLnBrk="1" hangingPunct="1">
              <a:buFontTx/>
              <a:buNone/>
              <a:defRPr/>
            </a:pPr>
            <a:r>
              <a:rPr lang="fr-BE" b="1" i="0" dirty="0" err="1" smtClean="0">
                <a:ea typeface="MS PGothic" pitchFamily="34" charset="-128"/>
              </a:rPr>
              <a:t>Payment</a:t>
            </a:r>
            <a:r>
              <a:rPr lang="fr-BE" b="1" i="0" dirty="0" smtClean="0">
                <a:ea typeface="MS PGothic" pitchFamily="34" charset="-128"/>
              </a:rPr>
              <a:t> </a:t>
            </a:r>
            <a:r>
              <a:rPr lang="fr-BE" b="1" i="0" dirty="0" err="1" smtClean="0">
                <a:ea typeface="MS PGothic" pitchFamily="34" charset="-128"/>
              </a:rPr>
              <a:t>procedures</a:t>
            </a:r>
            <a:endParaRPr lang="fr-BE" b="1" i="0" dirty="0" smtClean="0">
              <a:ea typeface="MS PGothic" pitchFamily="34" charset="-128"/>
            </a:endParaRPr>
          </a:p>
          <a:p>
            <a:pPr eaLnBrk="1" hangingPunct="1">
              <a:buFontTx/>
              <a:buNone/>
              <a:defRPr/>
            </a:pPr>
            <a:endParaRPr lang="fr-BE" dirty="0" smtClean="0">
              <a:ea typeface="MS PGothic" pitchFamily="34" charset="-128"/>
            </a:endParaRPr>
          </a:p>
          <a:p>
            <a:pPr marL="177800" indent="-177800" eaLnBrk="1" hangingPunct="1">
              <a:lnSpc>
                <a:spcPct val="80000"/>
              </a:lnSpc>
              <a:buFontTx/>
              <a:buNone/>
              <a:defRPr/>
            </a:pPr>
            <a:r>
              <a:rPr lang="fr-BE" sz="2000" i="0" dirty="0" smtClean="0">
                <a:ea typeface="MS PGothic" pitchFamily="34" charset="-128"/>
              </a:rPr>
              <a:t>- For Option 2 (actions &gt; 12 </a:t>
            </a:r>
            <a:r>
              <a:rPr lang="fr-BE" sz="2000" i="0" dirty="0" err="1" smtClean="0">
                <a:ea typeface="MS PGothic" pitchFamily="34" charset="-128"/>
              </a:rPr>
              <a:t>months</a:t>
            </a:r>
            <a:r>
              <a:rPr lang="fr-BE" sz="2000" i="0" dirty="0" smtClean="0">
                <a:ea typeface="MS PGothic" pitchFamily="34" charset="-128"/>
              </a:rPr>
              <a:t> and &gt; € 100 000)</a:t>
            </a:r>
          </a:p>
          <a:p>
            <a:pPr marL="177800" indent="-177800" eaLnBrk="1" hangingPunct="1">
              <a:lnSpc>
                <a:spcPct val="80000"/>
              </a:lnSpc>
              <a:buFontTx/>
              <a:buNone/>
              <a:defRPr/>
            </a:pPr>
            <a:endParaRPr lang="fr-BE" sz="2000" i="0" dirty="0" smtClean="0">
              <a:ea typeface="MS PGothic" pitchFamily="34" charset="-128"/>
            </a:endParaRPr>
          </a:p>
          <a:p>
            <a:pPr marL="622300" indent="-622300" eaLnBrk="1" hangingPunct="1">
              <a:lnSpc>
                <a:spcPct val="150000"/>
              </a:lnSpc>
              <a:buFontTx/>
              <a:buNone/>
              <a:defRPr/>
            </a:pPr>
            <a:r>
              <a:rPr lang="fr-BE" sz="2000" i="0" dirty="0" smtClean="0">
                <a:ea typeface="MS PGothic" pitchFamily="34" charset="-128"/>
              </a:rPr>
              <a:t>     - Initial </a:t>
            </a:r>
            <a:r>
              <a:rPr lang="fr-BE" sz="2000" i="0" dirty="0" err="1" smtClean="0">
                <a:ea typeface="MS PGothic" pitchFamily="34" charset="-128"/>
              </a:rPr>
              <a:t>pre-financing</a:t>
            </a:r>
            <a:r>
              <a:rPr lang="fr-BE" sz="2000" i="0" dirty="0" smtClean="0">
                <a:ea typeface="MS PGothic" pitchFamily="34" charset="-128"/>
              </a:rPr>
              <a:t> </a:t>
            </a:r>
            <a:r>
              <a:rPr lang="fr-BE" sz="2000" i="0" dirty="0" err="1" smtClean="0">
                <a:ea typeface="MS PGothic" pitchFamily="34" charset="-128"/>
              </a:rPr>
              <a:t>increased</a:t>
            </a:r>
            <a:r>
              <a:rPr lang="fr-BE" sz="2000" i="0" dirty="0" smtClean="0">
                <a:ea typeface="MS PGothic" pitchFamily="34" charset="-128"/>
              </a:rPr>
              <a:t> to 100% of first </a:t>
            </a:r>
            <a:r>
              <a:rPr lang="fr-BE" sz="2000" i="0" dirty="0" err="1" smtClean="0">
                <a:ea typeface="MS PGothic" pitchFamily="34" charset="-128"/>
              </a:rPr>
              <a:t>year</a:t>
            </a:r>
            <a:r>
              <a:rPr lang="fr-BE" sz="2000" i="0" dirty="0" smtClean="0">
                <a:ea typeface="MS PGothic" pitchFamily="34" charset="-128"/>
              </a:rPr>
              <a:t>         budget </a:t>
            </a:r>
            <a:r>
              <a:rPr lang="fr-BE" sz="2000" i="0" dirty="0" err="1" smtClean="0">
                <a:ea typeface="MS PGothic" pitchFamily="34" charset="-128"/>
              </a:rPr>
              <a:t>financed</a:t>
            </a:r>
            <a:r>
              <a:rPr lang="fr-BE" sz="2000" i="0" dirty="0" smtClean="0">
                <a:ea typeface="MS PGothic" pitchFamily="34" charset="-128"/>
              </a:rPr>
              <a:t> by the CA</a:t>
            </a:r>
            <a:endParaRPr lang="fr-B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7651"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859588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72000" y="2060575"/>
            <a:ext cx="0" cy="4608513"/>
          </a:xfrm>
          <a:prstGeom prst="line">
            <a:avLst/>
          </a:prstGeom>
          <a:ln w="63500">
            <a:solidFill>
              <a:srgbClr val="2D5EC1"/>
            </a:solidFill>
            <a:prstDash val="sysDash"/>
          </a:ln>
        </p:spPr>
        <p:style>
          <a:lnRef idx="1">
            <a:schemeClr val="accent1"/>
          </a:lnRef>
          <a:fillRef idx="0">
            <a:schemeClr val="accent1"/>
          </a:fillRef>
          <a:effectRef idx="0">
            <a:schemeClr val="accent1"/>
          </a:effectRef>
          <a:fontRef idx="minor">
            <a:schemeClr val="tx1"/>
          </a:fontRef>
        </p:style>
      </p:cxnSp>
      <p:sp>
        <p:nvSpPr>
          <p:cNvPr id="106500" name="Rectangle 4"/>
          <p:cNvSpPr>
            <a:spLocks noGrp="1" noChangeArrowheads="1"/>
          </p:cNvSpPr>
          <p:nvPr>
            <p:ph type="body" idx="1"/>
          </p:nvPr>
        </p:nvSpPr>
        <p:spPr>
          <a:xfrm>
            <a:off x="307975" y="1557338"/>
            <a:ext cx="8512175" cy="5111750"/>
          </a:xfrm>
        </p:spPr>
        <p:txBody>
          <a:bodyPr/>
          <a:lstStyle/>
          <a:p>
            <a:pPr marL="0" indent="0" eaLnBrk="1" hangingPunct="1">
              <a:buFontTx/>
              <a:buNone/>
              <a:defRPr/>
            </a:pPr>
            <a:r>
              <a:rPr lang="fr-BE" b="1" i="0" dirty="0" err="1" smtClean="0">
                <a:ea typeface="MS PGothic" pitchFamily="34" charset="-128"/>
              </a:rPr>
              <a:t>Expenditure</a:t>
            </a:r>
            <a:r>
              <a:rPr lang="fr-BE" b="1" i="0" dirty="0" smtClean="0">
                <a:ea typeface="MS PGothic" pitchFamily="34" charset="-128"/>
              </a:rPr>
              <a:t> </a:t>
            </a:r>
            <a:r>
              <a:rPr lang="fr-BE" b="1" i="0" dirty="0" err="1" smtClean="0">
                <a:ea typeface="MS PGothic" pitchFamily="34" charset="-128"/>
              </a:rPr>
              <a:t>Verification</a:t>
            </a:r>
            <a:r>
              <a:rPr lang="fr-BE" b="1" i="0" dirty="0" smtClean="0">
                <a:ea typeface="MS PGothic" pitchFamily="34" charset="-128"/>
              </a:rPr>
              <a:t> report</a:t>
            </a:r>
          </a:p>
          <a:p>
            <a:pPr eaLnBrk="1" hangingPunct="1">
              <a:buFontTx/>
              <a:buNone/>
              <a:defRPr/>
            </a:pPr>
            <a:endParaRPr lang="fr-BE" dirty="0" smtClean="0">
              <a:ea typeface="MS PGothic" pitchFamily="34" charset="-128"/>
            </a:endParaRPr>
          </a:p>
          <a:p>
            <a:pPr marL="177800" indent="-177800" eaLnBrk="1" hangingPunct="1">
              <a:lnSpc>
                <a:spcPct val="80000"/>
              </a:lnSpc>
              <a:buFontTx/>
              <a:buNone/>
              <a:defRPr/>
            </a:pPr>
            <a:endParaRPr lang="fr-BE" sz="2000" i="0" dirty="0" smtClean="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r>
              <a:rPr lang="sv-SE" sz="2000" i="0" dirty="0" smtClean="0">
                <a:ea typeface="MS PGothic" pitchFamily="34" charset="-128"/>
              </a:rPr>
              <a:t>						</a:t>
            </a:r>
            <a:endParaRPr lang="sv-SE" sz="2000" i="0" dirty="0">
              <a:ea typeface="MS PGothic" pitchFamily="34" charset="-128"/>
            </a:endParaRPr>
          </a:p>
          <a:p>
            <a:pPr eaLnBrk="1" hangingPunct="1">
              <a:buFontTx/>
              <a:buNone/>
              <a:defRPr/>
            </a:pPr>
            <a:r>
              <a:rPr lang="sv-SE" sz="2000" i="0" dirty="0" smtClean="0">
                <a:ea typeface="MS PGothic" pitchFamily="34" charset="-128"/>
              </a:rPr>
              <a:t>                                                      </a:t>
            </a:r>
            <a:endParaRPr lang="sv-SE" sz="2000" i="0" dirty="0">
              <a:ea typeface="MS PGothic" pitchFamily="34" charset="-128"/>
            </a:endParaRPr>
          </a:p>
          <a:p>
            <a:pPr eaLnBrk="1" hangingPunct="1">
              <a:buFontTx/>
              <a:buNone/>
              <a:defRPr/>
            </a:pPr>
            <a:r>
              <a:rPr lang="sv-SE" dirty="0" smtClean="0">
                <a:ea typeface="MS PGothic" pitchFamily="34" charset="-128"/>
              </a:rPr>
              <a:t>&gt;  € 750 000				&gt; € 5 000 000</a:t>
            </a:r>
          </a:p>
          <a:p>
            <a:pPr marL="0" indent="0" eaLnBrk="1" hangingPunct="1">
              <a:lnSpc>
                <a:spcPct val="150000"/>
              </a:lnSpc>
              <a:buFontTx/>
              <a:buNone/>
              <a:defRPr/>
            </a:pPr>
            <a:endParaRPr lang="sv-SE" dirty="0" smtClean="0">
              <a:ea typeface="MS PGothic" pitchFamily="34" charset="-128"/>
            </a:endParaRPr>
          </a:p>
          <a:p>
            <a:pPr eaLnBrk="1" hangingPunct="1">
              <a:buFontTx/>
              <a:buNone/>
              <a:defRPr/>
            </a:pPr>
            <a:r>
              <a:rPr lang="sv-SE" dirty="0" smtClean="0">
                <a:ea typeface="MS PGothic" pitchFamily="34" charset="-128"/>
              </a:rPr>
              <a:t>&gt; € 100 000                 		&gt; € 100 000</a:t>
            </a:r>
          </a:p>
          <a:p>
            <a:pPr eaLnBrk="1" hangingPunct="1">
              <a:defRPr/>
            </a:pPr>
            <a:endParaRPr lang="sv-SE" dirty="0" smtClean="0">
              <a:ea typeface="MS PGothic" pitchFamily="34" charset="-128"/>
            </a:endParaRPr>
          </a:p>
          <a:p>
            <a:pPr marL="457200" lvl="1" indent="0" eaLnBrk="1" hangingPunct="1">
              <a:buFontTx/>
              <a:buNone/>
              <a:defRPr/>
            </a:pPr>
            <a:r>
              <a:rPr lang="sv-SE" dirty="0" smtClean="0">
                <a:ea typeface="MS PGothic" pitchFamily="34" charset="-128"/>
              </a:rPr>
              <a:t>					</a:t>
            </a:r>
            <a:r>
              <a:rPr lang="sv-SE" sz="1800" dirty="0" smtClean="0">
                <a:ea typeface="MS PGothic" pitchFamily="34" charset="-128"/>
              </a:rPr>
              <a:t>Detailed breakdown of    						expenditure </a:t>
            </a:r>
            <a:r>
              <a:rPr lang="sv-SE" sz="1800" b="0" dirty="0" smtClean="0">
                <a:ea typeface="MS PGothic" pitchFamily="34" charset="-128"/>
              </a:rPr>
              <a:t>with every other </a:t>
            </a:r>
          </a:p>
          <a:p>
            <a:pPr marL="457200" lvl="1" indent="0" eaLnBrk="1" hangingPunct="1">
              <a:buFontTx/>
              <a:buNone/>
              <a:defRPr/>
            </a:pPr>
            <a:r>
              <a:rPr lang="sv-SE" sz="1800" b="0" dirty="0">
                <a:ea typeface="MS PGothic" pitchFamily="34" charset="-128"/>
              </a:rPr>
              <a:t>	</a:t>
            </a:r>
            <a:r>
              <a:rPr lang="sv-SE" sz="1800" b="0" dirty="0" smtClean="0">
                <a:ea typeface="MS PGothic" pitchFamily="34" charset="-128"/>
              </a:rPr>
              <a:t>				request for further pre-</a:t>
            </a:r>
            <a:r>
              <a:rPr lang="sv-SE" sz="1800" b="0" dirty="0" err="1" smtClean="0">
                <a:ea typeface="MS PGothic" pitchFamily="34" charset="-128"/>
              </a:rPr>
              <a:t>financing</a:t>
            </a:r>
            <a:endParaRPr lang="sv-SE" sz="1800" b="0"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8676"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i="0" smtClean="0">
                <a:solidFill>
                  <a:srgbClr val="FFFFFF"/>
                </a:solidFill>
              </a:rPr>
              <a:t>Grants</a:t>
            </a:r>
          </a:p>
        </p:txBody>
      </p:sp>
      <p:sp>
        <p:nvSpPr>
          <p:cNvPr id="5" name="Rounded Rectangle 4"/>
          <p:cNvSpPr/>
          <p:nvPr/>
        </p:nvSpPr>
        <p:spPr>
          <a:xfrm>
            <a:off x="5795963" y="2205038"/>
            <a:ext cx="2089150" cy="576262"/>
          </a:xfrm>
          <a:prstGeom prst="roundRect">
            <a:avLst/>
          </a:prstGeom>
          <a:solidFill>
            <a:srgbClr val="3166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i="0" dirty="0">
                <a:solidFill>
                  <a:srgbClr val="FFFFFF"/>
                </a:solidFill>
              </a:rPr>
              <a:t>2013</a:t>
            </a:r>
          </a:p>
        </p:txBody>
      </p:sp>
      <p:cxnSp>
        <p:nvCxnSpPr>
          <p:cNvPr id="3" name="Straight Connector 2"/>
          <p:cNvCxnSpPr>
            <a:endCxn id="106500" idx="2"/>
          </p:cNvCxnSpPr>
          <p:nvPr/>
        </p:nvCxnSpPr>
        <p:spPr bwMode="auto">
          <a:xfrm>
            <a:off x="4411663" y="2060575"/>
            <a:ext cx="152400" cy="4608513"/>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Rounded Rectangle 8"/>
          <p:cNvSpPr/>
          <p:nvPr/>
        </p:nvSpPr>
        <p:spPr>
          <a:xfrm>
            <a:off x="1350963" y="2230438"/>
            <a:ext cx="2212975" cy="693737"/>
          </a:xfrm>
          <a:prstGeom prst="roundRect">
            <a:avLst/>
          </a:prstGeom>
          <a:solidFill>
            <a:srgbClr val="3166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i="0" dirty="0">
                <a:solidFill>
                  <a:srgbClr val="FFFFFF"/>
                </a:solidFill>
              </a:rPr>
              <a:t>Previous versions</a:t>
            </a:r>
          </a:p>
        </p:txBody>
      </p:sp>
      <p:sp>
        <p:nvSpPr>
          <p:cNvPr id="10" name="TextBox 9"/>
          <p:cNvSpPr txBox="1"/>
          <p:nvPr/>
        </p:nvSpPr>
        <p:spPr>
          <a:xfrm>
            <a:off x="179388" y="3287713"/>
            <a:ext cx="8856662" cy="400050"/>
          </a:xfrm>
          <a:prstGeom prst="rect">
            <a:avLst/>
          </a:prstGeom>
          <a:solidFill>
            <a:schemeClr val="accent5"/>
          </a:solidFill>
        </p:spPr>
        <p:txBody>
          <a:bodyPr>
            <a:spAutoFit/>
          </a:bodyPr>
          <a:lstStyle/>
          <a:p>
            <a:pPr eaLnBrk="1" hangingPunct="1">
              <a:defRPr/>
            </a:pPr>
            <a:r>
              <a:rPr lang="en-GB" sz="2000" i="0" dirty="0">
                <a:solidFill>
                  <a:srgbClr val="0F5494"/>
                </a:solidFill>
                <a:latin typeface="Verdana" pitchFamily="34" charset="0"/>
              </a:rPr>
              <a:t>      With any  request  for  pre-financing in case of grant contracts:</a:t>
            </a:r>
          </a:p>
        </p:txBody>
      </p:sp>
      <p:sp>
        <p:nvSpPr>
          <p:cNvPr id="11" name="TextBox 10"/>
          <p:cNvSpPr txBox="1"/>
          <p:nvPr/>
        </p:nvSpPr>
        <p:spPr>
          <a:xfrm>
            <a:off x="179388" y="4364038"/>
            <a:ext cx="8856662" cy="401637"/>
          </a:xfrm>
          <a:prstGeom prst="rect">
            <a:avLst/>
          </a:prstGeom>
          <a:solidFill>
            <a:schemeClr val="accent5"/>
          </a:solidFill>
        </p:spPr>
        <p:txBody>
          <a:bodyPr>
            <a:spAutoFit/>
          </a:bodyPr>
          <a:lstStyle/>
          <a:p>
            <a:pPr eaLnBrk="1" hangingPunct="1">
              <a:defRPr/>
            </a:pPr>
            <a:r>
              <a:rPr lang="en-GB" sz="2000" i="0" dirty="0">
                <a:solidFill>
                  <a:srgbClr val="0F5494"/>
                </a:solidFill>
                <a:latin typeface="Verdana" pitchFamily="34" charset="0"/>
              </a:rPr>
              <a:t>               With any  final report in case of grant contracts:</a:t>
            </a:r>
          </a:p>
        </p:txBody>
      </p:sp>
      <p:sp>
        <p:nvSpPr>
          <p:cNvPr id="12" name="TextBox 11"/>
          <p:cNvSpPr txBox="1"/>
          <p:nvPr/>
        </p:nvSpPr>
        <p:spPr>
          <a:xfrm>
            <a:off x="277813" y="5445125"/>
            <a:ext cx="8856662" cy="400050"/>
          </a:xfrm>
          <a:prstGeom prst="rect">
            <a:avLst/>
          </a:prstGeom>
          <a:solidFill>
            <a:schemeClr val="accent5"/>
          </a:solidFill>
        </p:spPr>
        <p:txBody>
          <a:bodyPr>
            <a:spAutoFit/>
          </a:bodyPr>
          <a:lstStyle/>
          <a:p>
            <a:pPr eaLnBrk="1" hangingPunct="1">
              <a:defRPr/>
            </a:pPr>
            <a:r>
              <a:rPr lang="en-GB" sz="2000" i="0" dirty="0">
                <a:solidFill>
                  <a:srgbClr val="0F5494"/>
                </a:solidFill>
                <a:latin typeface="Verdana" pitchFamily="34" charset="0"/>
              </a:rPr>
              <a:t>               When the expenditure verification is not required:</a:t>
            </a:r>
          </a:p>
        </p:txBody>
      </p:sp>
      <p:sp>
        <p:nvSpPr>
          <p:cNvPr id="28683" name="TextBox 12"/>
          <p:cNvSpPr txBox="1">
            <a:spLocks noChangeArrowheads="1"/>
          </p:cNvSpPr>
          <p:nvPr/>
        </p:nvSpPr>
        <p:spPr bwMode="auto">
          <a:xfrm>
            <a:off x="5076825" y="2803525"/>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GB" altLang="en-US" sz="1800" b="1" i="0" smtClean="0"/>
              <a:t>Choice</a:t>
            </a:r>
            <a:r>
              <a:rPr lang="en-GB" altLang="en-US" i="0" smtClean="0"/>
              <a:t> </a:t>
            </a:r>
            <a:r>
              <a:rPr lang="en-GB" altLang="en-US" sz="1800" b="1" i="0" smtClean="0"/>
              <a:t>of</a:t>
            </a:r>
            <a:r>
              <a:rPr lang="en-GB" altLang="en-US" i="0" smtClean="0"/>
              <a:t> </a:t>
            </a:r>
            <a:r>
              <a:rPr lang="en-GB" altLang="en-US" sz="1800" b="1" i="0" smtClean="0"/>
              <a:t>auditor</a:t>
            </a:r>
          </a:p>
        </p:txBody>
      </p:sp>
    </p:spTree>
    <p:extLst>
      <p:ext uri="{BB962C8B-B14F-4D97-AF65-F5344CB8AC3E}">
        <p14:creationId xmlns:p14="http://schemas.microsoft.com/office/powerpoint/2010/main" val="2756077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68313" y="1557338"/>
            <a:ext cx="8064500" cy="5111750"/>
          </a:xfrm>
        </p:spPr>
        <p:txBody>
          <a:bodyPr/>
          <a:lstStyle/>
          <a:p>
            <a:pPr marL="0" indent="0" eaLnBrk="1" hangingPunct="1">
              <a:buFontTx/>
              <a:buNone/>
              <a:defRPr/>
            </a:pPr>
            <a:r>
              <a:rPr lang="fr-BE" b="1" i="0" dirty="0" err="1" smtClean="0">
                <a:ea typeface="MS PGothic" pitchFamily="34" charset="-128"/>
              </a:rPr>
              <a:t>Amendments</a:t>
            </a:r>
            <a:r>
              <a:rPr lang="fr-BE" b="1" i="0" dirty="0" smtClean="0">
                <a:ea typeface="MS PGothic" pitchFamily="34" charset="-128"/>
              </a:rPr>
              <a:t> to the </a:t>
            </a:r>
            <a:r>
              <a:rPr lang="fr-BE" b="1" i="0" dirty="0" err="1" smtClean="0">
                <a:ea typeface="MS PGothic" pitchFamily="34" charset="-128"/>
              </a:rPr>
              <a:t>contract</a:t>
            </a:r>
            <a:endParaRPr lang="fr-BE" b="1" i="0" dirty="0" smtClean="0">
              <a:ea typeface="MS PGothic" pitchFamily="34" charset="-128"/>
            </a:endParaRPr>
          </a:p>
          <a:p>
            <a:pPr eaLnBrk="1" hangingPunct="1">
              <a:buFontTx/>
              <a:buNone/>
              <a:defRPr/>
            </a:pPr>
            <a:endParaRPr lang="fr-BE" dirty="0" smtClean="0">
              <a:ea typeface="MS PGothic" pitchFamily="34" charset="-128"/>
            </a:endParaRPr>
          </a:p>
          <a:p>
            <a:pPr marL="177800" indent="-177800" eaLnBrk="1" hangingPunct="1">
              <a:lnSpc>
                <a:spcPct val="150000"/>
              </a:lnSpc>
              <a:buFontTx/>
              <a:buNone/>
              <a:defRPr/>
            </a:pPr>
            <a:r>
              <a:rPr lang="fr-BE" sz="2000" i="0" dirty="0" smtClean="0">
                <a:ea typeface="MS PGothic" pitchFamily="34" charset="-128"/>
              </a:rPr>
              <a:t>- </a:t>
            </a:r>
            <a:r>
              <a:rPr lang="fr-BE" sz="2000" i="0" dirty="0" err="1" smtClean="0">
                <a:ea typeface="MS PGothic" pitchFamily="34" charset="-128"/>
              </a:rPr>
              <a:t>Ceiling</a:t>
            </a:r>
            <a:r>
              <a:rPr lang="fr-BE" sz="2000" i="0" dirty="0" smtClean="0">
                <a:ea typeface="MS PGothic" pitchFamily="34" charset="-128"/>
              </a:rPr>
              <a:t> </a:t>
            </a:r>
            <a:r>
              <a:rPr lang="fr-BE" sz="2000" i="0" dirty="0" err="1" smtClean="0">
                <a:ea typeface="MS PGothic" pitchFamily="34" charset="-128"/>
              </a:rPr>
              <a:t>increased</a:t>
            </a:r>
            <a:r>
              <a:rPr lang="fr-BE" sz="2000" i="0" dirty="0" smtClean="0">
                <a:ea typeface="MS PGothic" pitchFamily="34" charset="-128"/>
              </a:rPr>
              <a:t> </a:t>
            </a:r>
            <a:r>
              <a:rPr lang="fr-BE" sz="2000" i="0" dirty="0" err="1" smtClean="0">
                <a:ea typeface="MS PGothic" pitchFamily="34" charset="-128"/>
              </a:rPr>
              <a:t>from</a:t>
            </a:r>
            <a:r>
              <a:rPr lang="fr-BE" sz="2000" i="0" dirty="0" smtClean="0">
                <a:ea typeface="MS PGothic" pitchFamily="34" charset="-128"/>
              </a:rPr>
              <a:t> 15% to 25% for </a:t>
            </a:r>
            <a:r>
              <a:rPr lang="fr-BE" sz="2000" i="0" dirty="0" err="1" smtClean="0">
                <a:ea typeface="MS PGothic" pitchFamily="34" charset="-128"/>
              </a:rPr>
              <a:t>transfers</a:t>
            </a:r>
            <a:r>
              <a:rPr lang="fr-BE" sz="2000" i="0" dirty="0" smtClean="0">
                <a:ea typeface="MS PGothic" pitchFamily="34" charset="-128"/>
              </a:rPr>
              <a:t> </a:t>
            </a:r>
            <a:r>
              <a:rPr lang="fr-BE" sz="2000" i="0" dirty="0" err="1" smtClean="0">
                <a:ea typeface="MS PGothic" pitchFamily="34" charset="-128"/>
              </a:rPr>
              <a:t>between</a:t>
            </a:r>
            <a:r>
              <a:rPr lang="fr-BE" sz="2000" i="0" dirty="0" smtClean="0">
                <a:ea typeface="MS PGothic" pitchFamily="34" charset="-128"/>
              </a:rPr>
              <a:t> main budget </a:t>
            </a:r>
            <a:r>
              <a:rPr lang="fr-BE" sz="2000" i="0" dirty="0" err="1" smtClean="0">
                <a:ea typeface="MS PGothic" pitchFamily="34" charset="-128"/>
              </a:rPr>
              <a:t>headings</a:t>
            </a:r>
            <a:endParaRPr lang="fr-BE" sz="2000" i="0" dirty="0" smtClean="0">
              <a:ea typeface="MS PGothic" pitchFamily="34" charset="-128"/>
            </a:endParaRPr>
          </a:p>
          <a:p>
            <a:pPr marL="177800" indent="-177800" eaLnBrk="1" hangingPunct="1">
              <a:lnSpc>
                <a:spcPct val="80000"/>
              </a:lnSpc>
              <a:buFontTx/>
              <a:buNone/>
              <a:defRPr/>
            </a:pPr>
            <a:endParaRPr lang="fr-BE" sz="2000" i="0" dirty="0" smtClean="0">
              <a:ea typeface="MS PGothic" pitchFamily="34" charset="-128"/>
            </a:endParaRPr>
          </a:p>
          <a:p>
            <a:pPr marL="177800" indent="-177800" eaLnBrk="1" hangingPunct="1">
              <a:lnSpc>
                <a:spcPct val="150000"/>
              </a:lnSpc>
              <a:buFontTx/>
              <a:buNone/>
              <a:defRPr/>
            </a:pPr>
            <a:r>
              <a:rPr lang="fr-BE" sz="2000" i="0" dirty="0" smtClean="0">
                <a:ea typeface="MS PGothic" pitchFamily="34" charset="-128"/>
              </a:rPr>
              <a:t>- Not to </a:t>
            </a:r>
            <a:r>
              <a:rPr lang="fr-BE" sz="2000" i="0" dirty="0" err="1" smtClean="0">
                <a:ea typeface="MS PGothic" pitchFamily="34" charset="-128"/>
              </a:rPr>
              <a:t>be</a:t>
            </a:r>
            <a:r>
              <a:rPr lang="fr-BE" sz="2000" i="0" dirty="0" smtClean="0">
                <a:ea typeface="MS PGothic" pitchFamily="34" charset="-128"/>
              </a:rPr>
              <a:t> </a:t>
            </a:r>
            <a:r>
              <a:rPr lang="fr-BE" sz="2000" i="0" dirty="0" err="1" smtClean="0">
                <a:ea typeface="MS PGothic" pitchFamily="34" charset="-128"/>
              </a:rPr>
              <a:t>used</a:t>
            </a:r>
            <a:r>
              <a:rPr lang="fr-BE" sz="2000" i="0" dirty="0" smtClean="0">
                <a:ea typeface="MS PGothic" pitchFamily="34" charset="-128"/>
              </a:rPr>
              <a:t> to </a:t>
            </a:r>
            <a:r>
              <a:rPr lang="fr-BE" sz="2000" i="0" dirty="0" err="1" smtClean="0">
                <a:ea typeface="MS PGothic" pitchFamily="34" charset="-128"/>
              </a:rPr>
              <a:t>modify</a:t>
            </a:r>
            <a:r>
              <a:rPr lang="fr-BE" sz="2000" i="0" dirty="0">
                <a:ea typeface="MS PGothic" pitchFamily="34" charset="-128"/>
              </a:rPr>
              <a:t>:</a:t>
            </a:r>
            <a:r>
              <a:rPr lang="fr-BE" sz="2000" i="0" dirty="0" smtClean="0">
                <a:ea typeface="MS PGothic" pitchFamily="34" charset="-128"/>
              </a:rPr>
              <a:t> </a:t>
            </a:r>
          </a:p>
          <a:p>
            <a:pPr marL="177800" indent="-177800" eaLnBrk="1" hangingPunct="1">
              <a:lnSpc>
                <a:spcPct val="150000"/>
              </a:lnSpc>
              <a:buFontTx/>
              <a:buNone/>
              <a:defRPr/>
            </a:pPr>
            <a:r>
              <a:rPr lang="fr-BE" sz="2000" i="0" dirty="0" smtClean="0">
                <a:ea typeface="MS PGothic" pitchFamily="34" charset="-128"/>
              </a:rPr>
              <a:t>   - </a:t>
            </a:r>
            <a:r>
              <a:rPr lang="fr-BE" sz="2000" i="0" dirty="0" err="1" smtClean="0">
                <a:ea typeface="MS PGothic" pitchFamily="34" charset="-128"/>
              </a:rPr>
              <a:t>amounts</a:t>
            </a:r>
            <a:r>
              <a:rPr lang="fr-BE" sz="2000" i="0" dirty="0" smtClean="0">
                <a:ea typeface="MS PGothic" pitchFamily="34" charset="-128"/>
              </a:rPr>
              <a:t> or rates of the </a:t>
            </a:r>
            <a:r>
              <a:rPr lang="fr-BE" sz="2000" i="0" dirty="0" err="1" smtClean="0">
                <a:ea typeface="MS PGothic" pitchFamily="34" charset="-128"/>
              </a:rPr>
              <a:t>simplified</a:t>
            </a:r>
            <a:r>
              <a:rPr lang="fr-BE" sz="2000" i="0" dirty="0" smtClean="0">
                <a:ea typeface="MS PGothic" pitchFamily="34" charset="-128"/>
              </a:rPr>
              <a:t> </a:t>
            </a:r>
            <a:r>
              <a:rPr lang="fr-BE" sz="2000" i="0" dirty="0" err="1" smtClean="0">
                <a:ea typeface="MS PGothic" pitchFamily="34" charset="-128"/>
              </a:rPr>
              <a:t>cost</a:t>
            </a:r>
            <a:r>
              <a:rPr lang="fr-BE" sz="2000" i="0" dirty="0" smtClean="0">
                <a:ea typeface="MS PGothic" pitchFamily="34" charset="-128"/>
              </a:rPr>
              <a:t> options</a:t>
            </a:r>
          </a:p>
          <a:p>
            <a:pPr marL="177800" indent="-177800" eaLnBrk="1" hangingPunct="1">
              <a:lnSpc>
                <a:spcPct val="150000"/>
              </a:lnSpc>
              <a:buFontTx/>
              <a:buNone/>
              <a:defRPr/>
            </a:pPr>
            <a:r>
              <a:rPr lang="fr-BE" sz="2000" i="0" dirty="0">
                <a:ea typeface="MS PGothic" pitchFamily="34" charset="-128"/>
              </a:rPr>
              <a:t> </a:t>
            </a:r>
            <a:r>
              <a:rPr lang="fr-BE" sz="2000" i="0" dirty="0" smtClean="0">
                <a:ea typeface="MS PGothic" pitchFamily="34" charset="-128"/>
              </a:rPr>
              <a:t>  - in-</a:t>
            </a:r>
            <a:r>
              <a:rPr lang="fr-BE" sz="2000" i="0" dirty="0" err="1" smtClean="0">
                <a:ea typeface="MS PGothic" pitchFamily="34" charset="-128"/>
              </a:rPr>
              <a:t>kind</a:t>
            </a:r>
            <a:r>
              <a:rPr lang="fr-BE" sz="2000" i="0" dirty="0" smtClean="0">
                <a:ea typeface="MS PGothic" pitchFamily="34" charset="-128"/>
              </a:rPr>
              <a:t> contribution</a:t>
            </a:r>
          </a:p>
          <a:p>
            <a:pPr marL="177800" indent="-177800" eaLnBrk="1" hangingPunct="1">
              <a:lnSpc>
                <a:spcPct val="150000"/>
              </a:lnSpc>
              <a:buFontTx/>
              <a:buNone/>
              <a:defRPr/>
            </a:pPr>
            <a:r>
              <a:rPr lang="fr-BE" sz="2000" i="0" dirty="0">
                <a:ea typeface="MS PGothic" pitchFamily="34" charset="-128"/>
              </a:rPr>
              <a:t> </a:t>
            </a:r>
            <a:r>
              <a:rPr lang="fr-BE" sz="2000" i="0" dirty="0" smtClean="0">
                <a:ea typeface="MS PGothic" pitchFamily="34" charset="-128"/>
              </a:rPr>
              <a:t>  - indirect </a:t>
            </a:r>
            <a:r>
              <a:rPr lang="fr-BE" sz="2000" i="0" dirty="0" err="1" smtClean="0">
                <a:ea typeface="MS PGothic" pitchFamily="34" charset="-128"/>
              </a:rPr>
              <a:t>costs</a:t>
            </a:r>
            <a:endParaRPr lang="fr-BE" sz="2000" i="0" dirty="0" smtClean="0">
              <a:ea typeface="MS PGothic" pitchFamily="34" charset="-128"/>
            </a:endParaRPr>
          </a:p>
          <a:p>
            <a:pPr marL="177800" indent="-177800" eaLnBrk="1" hangingPunct="1">
              <a:lnSpc>
                <a:spcPct val="150000"/>
              </a:lnSpc>
              <a:buFontTx/>
              <a:buNone/>
              <a:defRPr/>
            </a:pPr>
            <a:endParaRPr lang="fr-BE" sz="2000" i="0" dirty="0" smtClean="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29699"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spTree>
    <p:extLst>
      <p:ext uri="{BB962C8B-B14F-4D97-AF65-F5344CB8AC3E}">
        <p14:creationId xmlns:p14="http://schemas.microsoft.com/office/powerpoint/2010/main" val="1094787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427038" y="1125538"/>
            <a:ext cx="8064500" cy="5111750"/>
          </a:xfrm>
        </p:spPr>
        <p:txBody>
          <a:bodyPr/>
          <a:lstStyle/>
          <a:p>
            <a:pPr marL="0" indent="0" eaLnBrk="1" hangingPunct="1">
              <a:buFontTx/>
              <a:buNone/>
              <a:defRPr/>
            </a:pPr>
            <a:r>
              <a:rPr lang="fr-BE" b="1" i="0" dirty="0" err="1" smtClean="0">
                <a:ea typeface="MS PGothic" pitchFamily="34" charset="-128"/>
              </a:rPr>
              <a:t>Annex</a:t>
            </a:r>
            <a:r>
              <a:rPr lang="fr-BE" b="1" i="0" dirty="0" smtClean="0">
                <a:ea typeface="MS PGothic" pitchFamily="34" charset="-128"/>
              </a:rPr>
              <a:t> IV</a:t>
            </a:r>
            <a:endParaRPr lang="fr-BE" dirty="0" smtClean="0">
              <a:ea typeface="MS PGothic" pitchFamily="34" charset="-128"/>
            </a:endParaRPr>
          </a:p>
          <a:p>
            <a:pPr marL="177800" indent="-177800" eaLnBrk="1" hangingPunct="1">
              <a:lnSpc>
                <a:spcPct val="150000"/>
              </a:lnSpc>
              <a:buFontTx/>
              <a:buNone/>
              <a:defRPr/>
            </a:pPr>
            <a:r>
              <a:rPr lang="fr-BE" sz="2000" i="0" dirty="0" smtClean="0">
                <a:ea typeface="MS PGothic" pitchFamily="34" charset="-128"/>
              </a:rPr>
              <a:t>- </a:t>
            </a:r>
            <a:r>
              <a:rPr lang="fr-BE" sz="2000" i="0" dirty="0" err="1" smtClean="0">
                <a:ea typeface="MS PGothic" pitchFamily="34" charset="-128"/>
              </a:rPr>
              <a:t>Updated</a:t>
            </a:r>
            <a:r>
              <a:rPr lang="fr-BE" sz="2000" i="0" dirty="0" smtClean="0">
                <a:ea typeface="MS PGothic" pitchFamily="34" charset="-128"/>
              </a:rPr>
              <a:t> </a:t>
            </a:r>
            <a:r>
              <a:rPr lang="fr-BE" sz="2000" i="0" dirty="0" err="1" smtClean="0">
                <a:ea typeface="MS PGothic" pitchFamily="34" charset="-128"/>
              </a:rPr>
              <a:t>according</a:t>
            </a:r>
            <a:r>
              <a:rPr lang="fr-BE" sz="2000" i="0" dirty="0" smtClean="0">
                <a:ea typeface="MS PGothic" pitchFamily="34" charset="-128"/>
              </a:rPr>
              <a:t> to new </a:t>
            </a:r>
            <a:r>
              <a:rPr lang="fr-BE" sz="2000" i="0" dirty="0" err="1" smtClean="0">
                <a:ea typeface="MS PGothic" pitchFamily="34" charset="-128"/>
              </a:rPr>
              <a:t>thresholds</a:t>
            </a:r>
            <a:endParaRPr lang="fr-BE" sz="2000" i="0" dirty="0" smtClean="0">
              <a:ea typeface="MS PGothic" pitchFamily="34" charset="-128"/>
            </a:endParaRPr>
          </a:p>
          <a:p>
            <a:pPr marL="177800" indent="-177800" eaLnBrk="1" hangingPunct="1">
              <a:lnSpc>
                <a:spcPct val="80000"/>
              </a:lnSpc>
              <a:buFontTx/>
              <a:buNone/>
              <a:defRPr/>
            </a:pPr>
            <a:endParaRPr lang="fr-BE" sz="2000" i="0" dirty="0" smtClean="0">
              <a:ea typeface="MS PGothic" pitchFamily="34" charset="-128"/>
            </a:endParaRPr>
          </a:p>
          <a:p>
            <a:pPr marL="177800" indent="-177800" eaLnBrk="1" hangingPunct="1">
              <a:lnSpc>
                <a:spcPct val="150000"/>
              </a:lnSpc>
              <a:buFontTx/>
              <a:buNone/>
              <a:defRPr/>
            </a:pPr>
            <a:endParaRPr lang="fr-BE" sz="2000" i="0" dirty="0" smtClean="0">
              <a:ea typeface="MS PGothic" pitchFamily="34" charset="-128"/>
            </a:endParaRPr>
          </a:p>
          <a:p>
            <a:pPr marL="0" indent="0" eaLnBrk="1" hangingPunct="1">
              <a:buFontTx/>
              <a:buNone/>
              <a:defRPr/>
            </a:pPr>
            <a:endParaRPr lang="fr-B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r>
              <a:rPr lang="sv-SE" sz="2000" i="0" dirty="0" smtClean="0">
                <a:ea typeface="MS PGothic" pitchFamily="34" charset="-128"/>
              </a:rPr>
              <a:t>  </a:t>
            </a:r>
          </a:p>
          <a:p>
            <a:pPr eaLnBrk="1" hangingPunct="1">
              <a:buFontTx/>
              <a:buNone/>
              <a:defRPr/>
            </a:pPr>
            <a:endParaRPr lang="sv-SE" sz="2000" i="0" dirty="0">
              <a:ea typeface="MS PGothic" pitchFamily="34" charset="-128"/>
            </a:endParaRPr>
          </a:p>
          <a:p>
            <a:pPr eaLnBrk="1" hangingPunct="1">
              <a:buFontTx/>
              <a:buNone/>
              <a:defRPr/>
            </a:pPr>
            <a:endParaRPr lang="sv-SE" sz="2000" i="0" dirty="0">
              <a:ea typeface="MS PGothic" pitchFamily="34" charset="-128"/>
            </a:endParaRPr>
          </a:p>
          <a:p>
            <a:pPr eaLnBrk="1" hangingPunct="1">
              <a:buFontTx/>
              <a:buNone/>
              <a:defRPr/>
            </a:pPr>
            <a:endParaRPr lang="en-GB" dirty="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en-GB" dirty="0" smtClean="0">
              <a:ea typeface="MS PGothic" pitchFamily="34" charset="-128"/>
            </a:endParaRPr>
          </a:p>
          <a:p>
            <a:pPr eaLnBrk="1" hangingPunct="1">
              <a:defRPr/>
            </a:pPr>
            <a:endParaRPr lang="sv-SE" dirty="0" smtClean="0">
              <a:ea typeface="MS PGothic" pitchFamily="34" charset="-128"/>
            </a:endParaRPr>
          </a:p>
          <a:p>
            <a:pPr eaLnBrk="1" hangingPunct="1">
              <a:buFontTx/>
              <a:buNone/>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sv-SE" dirty="0" smtClean="0">
              <a:ea typeface="MS PGothic" pitchFamily="34" charset="-128"/>
            </a:endParaRPr>
          </a:p>
          <a:p>
            <a:pPr eaLnBrk="1" hangingPunct="1">
              <a:defRPr/>
            </a:pPr>
            <a:endParaRPr lang="en-GB" dirty="0" smtClean="0">
              <a:ea typeface="MS PGothic" pitchFamily="34" charset="-128"/>
            </a:endParaRPr>
          </a:p>
        </p:txBody>
      </p:sp>
      <p:sp>
        <p:nvSpPr>
          <p:cNvPr id="30723" name="TextBox 2"/>
          <p:cNvSpPr txBox="1">
            <a:spLocks noChangeArrowheads="1"/>
          </p:cNvSpPr>
          <p:nvPr/>
        </p:nvSpPr>
        <p:spPr bwMode="auto">
          <a:xfrm>
            <a:off x="395288" y="404813"/>
            <a:ext cx="288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ea typeface="ＭＳ Ｐゴシック" pitchFamily="34" charset="-128"/>
              </a:defRPr>
            </a:lvl1pPr>
            <a:lvl2pPr marL="742950" indent="-285750" eaLnBrk="0" hangingPunct="0">
              <a:defRPr sz="1200">
                <a:solidFill>
                  <a:srgbClr val="0F5494"/>
                </a:solidFill>
                <a:latin typeface="Verdana" pitchFamily="34" charset="0"/>
                <a:ea typeface="ＭＳ Ｐゴシック" pitchFamily="34" charset="-128"/>
              </a:defRPr>
            </a:lvl2pPr>
            <a:lvl3pPr marL="1143000" indent="-228600" eaLnBrk="0" hangingPunct="0">
              <a:defRPr sz="1200">
                <a:solidFill>
                  <a:srgbClr val="0F5494"/>
                </a:solidFill>
                <a:latin typeface="Verdana" pitchFamily="34" charset="0"/>
                <a:ea typeface="ＭＳ Ｐゴシック" pitchFamily="34" charset="-128"/>
              </a:defRPr>
            </a:lvl3pPr>
            <a:lvl4pPr marL="1600200" indent="-228600" eaLnBrk="0" hangingPunct="0">
              <a:defRPr sz="1200">
                <a:solidFill>
                  <a:srgbClr val="0F5494"/>
                </a:solidFill>
                <a:latin typeface="Verdana" pitchFamily="34" charset="0"/>
                <a:ea typeface="ＭＳ Ｐゴシック" pitchFamily="34" charset="-128"/>
              </a:defRPr>
            </a:lvl4pPr>
            <a:lvl5pPr marL="2057400" indent="-228600" eaLnBrk="0" hangingPunct="0">
              <a:defRPr sz="1200">
                <a:solidFill>
                  <a:srgbClr val="0F5494"/>
                </a:solidFill>
                <a:latin typeface="Verdana" pitchFamily="34" charset="0"/>
                <a:ea typeface="ＭＳ Ｐゴシック"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ＭＳ Ｐゴシック" pitchFamily="34" charset="-128"/>
              </a:defRPr>
            </a:lvl9pPr>
          </a:lstStyle>
          <a:p>
            <a:pPr eaLnBrk="1" hangingPunct="1"/>
            <a:r>
              <a:rPr lang="en-US" altLang="en-US" sz="2400" b="1">
                <a:solidFill>
                  <a:srgbClr val="FFFFFF"/>
                </a:solidFill>
              </a:rPr>
              <a:t>Grants</a:t>
            </a: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060575"/>
            <a:ext cx="786923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729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645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larca\AppData\Local\Microsoft\Windows\Temporary Internet Files\Content.Outlook\T5U6PY1G\2438_IcSP_location_FPI_staff_A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24" y="-27384"/>
            <a:ext cx="8229600" cy="508918"/>
          </a:xfrm>
        </p:spPr>
        <p:txBody>
          <a:bodyPr/>
          <a:lstStyle/>
          <a:p>
            <a:pPr algn="l"/>
            <a:r>
              <a:rPr lang="en-GB" sz="1800" b="1" dirty="0" smtClean="0">
                <a:solidFill>
                  <a:schemeClr val="bg1"/>
                </a:solidFill>
              </a:rPr>
              <a:t>To which priorities did </a:t>
            </a:r>
            <a:r>
              <a:rPr lang="en-GB" sz="1800" b="1" dirty="0" err="1" smtClean="0">
                <a:solidFill>
                  <a:schemeClr val="bg1"/>
                </a:solidFill>
              </a:rPr>
              <a:t>IfS</a:t>
            </a:r>
            <a:r>
              <a:rPr lang="en-GB" sz="1800" b="1" dirty="0" smtClean="0">
                <a:solidFill>
                  <a:schemeClr val="bg1"/>
                </a:solidFill>
              </a:rPr>
              <a:t> Art.3 measures respond in  2013 ?</a:t>
            </a:r>
            <a:endParaRPr lang="en-GB" sz="18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2602946812"/>
              </p:ext>
            </p:extLst>
          </p:nvPr>
        </p:nvGraphicFramePr>
        <p:xfrm>
          <a:off x="1403648" y="1340768"/>
          <a:ext cx="6120680" cy="4843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395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18751" y="-99392"/>
            <a:ext cx="9129862"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nchor="ctr"/>
          <a:lstStyle/>
          <a:p>
            <a:pPr eaLnBrk="1" hangingPunct="1">
              <a:lnSpc>
                <a:spcPct val="150000"/>
              </a:lnSpc>
              <a:tabLst>
                <a:tab pos="361950" algn="l"/>
              </a:tabLst>
            </a:pPr>
            <a:r>
              <a:rPr lang="fr-BE" sz="1800" b="1" i="0" dirty="0" err="1" smtClean="0">
                <a:solidFill>
                  <a:schemeClr val="bg1"/>
                </a:solidFill>
                <a:latin typeface="Verdana" pitchFamily="34" charset="0"/>
              </a:rPr>
              <a:t>IfS</a:t>
            </a:r>
            <a:r>
              <a:rPr lang="fr-BE" sz="1800" b="1" i="0" dirty="0" smtClean="0">
                <a:solidFill>
                  <a:schemeClr val="bg1"/>
                </a:solidFill>
                <a:latin typeface="Verdana" pitchFamily="34" charset="0"/>
              </a:rPr>
              <a:t> </a:t>
            </a:r>
            <a:r>
              <a:rPr lang="fr-BE" sz="1800" b="1" i="0" dirty="0" err="1" smtClean="0">
                <a:solidFill>
                  <a:schemeClr val="bg1"/>
                </a:solidFill>
                <a:latin typeface="Verdana" pitchFamily="34" charset="0"/>
              </a:rPr>
              <a:t>Crisis</a:t>
            </a:r>
            <a:r>
              <a:rPr lang="fr-BE" sz="1800" b="1" i="0" dirty="0" smtClean="0">
                <a:solidFill>
                  <a:schemeClr val="bg1"/>
                </a:solidFill>
                <a:latin typeface="Verdana" pitchFamily="34" charset="0"/>
              </a:rPr>
              <a:t> </a:t>
            </a:r>
            <a:r>
              <a:rPr lang="fr-BE" sz="1800" b="1" i="0" dirty="0" err="1" smtClean="0">
                <a:solidFill>
                  <a:schemeClr val="bg1"/>
                </a:solidFill>
                <a:latin typeface="Verdana" pitchFamily="34" charset="0"/>
              </a:rPr>
              <a:t>Response</a:t>
            </a:r>
            <a:r>
              <a:rPr lang="fr-BE" sz="1800" b="1" i="0" dirty="0" smtClean="0">
                <a:solidFill>
                  <a:schemeClr val="bg1"/>
                </a:solidFill>
                <a:latin typeface="Verdana" pitchFamily="34" charset="0"/>
              </a:rPr>
              <a:t> </a:t>
            </a:r>
            <a:r>
              <a:rPr lang="fr-BE" sz="1800" b="1" i="0" dirty="0" err="1" smtClean="0">
                <a:solidFill>
                  <a:schemeClr val="bg1"/>
                </a:solidFill>
                <a:latin typeface="Verdana" pitchFamily="34" charset="0"/>
              </a:rPr>
              <a:t>implementing</a:t>
            </a:r>
            <a:r>
              <a:rPr lang="fr-BE" sz="1800" b="1" i="0" dirty="0" smtClean="0">
                <a:solidFill>
                  <a:schemeClr val="bg1"/>
                </a:solidFill>
                <a:latin typeface="Verdana" pitchFamily="34" charset="0"/>
              </a:rPr>
              <a:t> </a:t>
            </a:r>
            <a:r>
              <a:rPr lang="fr-BE" sz="1800" b="1" i="0" dirty="0" err="1" smtClean="0">
                <a:solidFill>
                  <a:schemeClr val="bg1"/>
                </a:solidFill>
                <a:latin typeface="Verdana" pitchFamily="34" charset="0"/>
              </a:rPr>
              <a:t>partners</a:t>
            </a:r>
            <a:r>
              <a:rPr lang="fr-BE" sz="1800" b="1" i="0" dirty="0" smtClean="0">
                <a:solidFill>
                  <a:schemeClr val="bg1"/>
                </a:solidFill>
                <a:latin typeface="Verdana" pitchFamily="34" charset="0"/>
              </a:rPr>
              <a:t> (Article 3)</a:t>
            </a:r>
          </a:p>
          <a:p>
            <a:pPr eaLnBrk="1" hangingPunct="1">
              <a:lnSpc>
                <a:spcPct val="150000"/>
              </a:lnSpc>
              <a:tabLst>
                <a:tab pos="361950" algn="l"/>
              </a:tabLst>
            </a:pPr>
            <a:r>
              <a:rPr lang="fr-BE" sz="1600" b="1" i="0" dirty="0" smtClean="0">
                <a:solidFill>
                  <a:schemeClr val="bg1"/>
                </a:solidFill>
                <a:latin typeface="Verdana" pitchFamily="34" charset="0"/>
              </a:rPr>
              <a:t>2007 </a:t>
            </a:r>
            <a:r>
              <a:rPr lang="fr-BE" sz="1600" b="1" i="0" dirty="0">
                <a:solidFill>
                  <a:schemeClr val="bg1"/>
                </a:solidFill>
                <a:latin typeface="Verdana" pitchFamily="34" charset="0"/>
              </a:rPr>
              <a:t>- </a:t>
            </a:r>
            <a:r>
              <a:rPr lang="fr-BE" sz="1600" b="1" i="0" dirty="0" smtClean="0">
                <a:solidFill>
                  <a:schemeClr val="bg1"/>
                </a:solidFill>
                <a:latin typeface="Verdana" pitchFamily="34" charset="0"/>
              </a:rPr>
              <a:t>2013</a:t>
            </a:r>
            <a:endParaRPr lang="en-US" sz="4000" i="0" dirty="0">
              <a:solidFill>
                <a:srgbClr val="000080"/>
              </a:solidFill>
              <a:latin typeface="Verdana"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906561476"/>
              </p:ext>
            </p:extLst>
          </p:nvPr>
        </p:nvGraphicFramePr>
        <p:xfrm>
          <a:off x="137442" y="318964"/>
          <a:ext cx="8892480" cy="58463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229600" cy="792088"/>
          </a:xfrm>
        </p:spPr>
        <p:txBody>
          <a:bodyPr/>
          <a:lstStyle/>
          <a:p>
            <a:pPr algn="l">
              <a:lnSpc>
                <a:spcPct val="150000"/>
              </a:lnSpc>
            </a:pPr>
            <a:r>
              <a:rPr lang="en-GB" sz="1800" b="1" dirty="0" smtClean="0">
                <a:solidFill>
                  <a:schemeClr val="bg1"/>
                </a:solidFill>
              </a:rPr>
              <a:t>Flowchart on how to identify and prepare </a:t>
            </a:r>
            <a:r>
              <a:rPr lang="en-GB" sz="1800" b="1" dirty="0" err="1" smtClean="0">
                <a:solidFill>
                  <a:schemeClr val="bg1"/>
                </a:solidFill>
              </a:rPr>
              <a:t>IcSP</a:t>
            </a:r>
            <a:r>
              <a:rPr lang="en-GB" sz="1800" b="1" dirty="0" smtClean="0">
                <a:solidFill>
                  <a:schemeClr val="bg1"/>
                </a:solidFill>
              </a:rPr>
              <a:t> interventions </a:t>
            </a:r>
            <a:r>
              <a:rPr lang="en-GB" sz="1600" b="1" dirty="0" smtClean="0">
                <a:solidFill>
                  <a:schemeClr val="bg1"/>
                </a:solidFill>
              </a:rPr>
              <a:t>(Article 3)</a:t>
            </a:r>
            <a:endParaRPr lang="en-GB" sz="1800" b="1" dirty="0">
              <a:solidFill>
                <a:srgbClr val="FF0000"/>
              </a:solidFill>
            </a:endParaRPr>
          </a:p>
        </p:txBody>
      </p:sp>
      <p:sp>
        <p:nvSpPr>
          <p:cNvPr id="3" name="Round Same Side Corner Rectangle 2"/>
          <p:cNvSpPr/>
          <p:nvPr/>
        </p:nvSpPr>
        <p:spPr bwMode="auto">
          <a:xfrm>
            <a:off x="3777546" y="2373493"/>
            <a:ext cx="1584176" cy="681583"/>
          </a:xfrm>
          <a:prstGeom prst="round2Same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HR/VP</a:t>
            </a:r>
          </a:p>
        </p:txBody>
      </p:sp>
      <p:sp>
        <p:nvSpPr>
          <p:cNvPr id="4" name="TextBox 3"/>
          <p:cNvSpPr txBox="1"/>
          <p:nvPr/>
        </p:nvSpPr>
        <p:spPr>
          <a:xfrm>
            <a:off x="683568" y="1196752"/>
            <a:ext cx="7488832" cy="1169551"/>
          </a:xfrm>
          <a:prstGeom prst="rect">
            <a:avLst/>
          </a:prstGeom>
          <a:noFill/>
        </p:spPr>
        <p:txBody>
          <a:bodyPr wrap="square" rtlCol="0">
            <a:spAutoFit/>
          </a:bodyPr>
          <a:lstStyle/>
          <a:p>
            <a:pPr algn="ctr"/>
            <a:r>
              <a:rPr lang="en-GB" sz="1200" dirty="0" smtClean="0">
                <a:latin typeface="+mj-lt"/>
              </a:rPr>
              <a:t>"</a:t>
            </a:r>
            <a:r>
              <a:rPr lang="en-GB" sz="1400" dirty="0" smtClean="0">
                <a:latin typeface="+mj-lt"/>
              </a:rPr>
              <a:t>The </a:t>
            </a:r>
            <a:r>
              <a:rPr lang="en-GB" sz="1400" dirty="0">
                <a:latin typeface="+mj-lt"/>
              </a:rPr>
              <a:t>Union shall ensure consistency between the different areas of its </a:t>
            </a:r>
            <a:r>
              <a:rPr lang="en-GB" sz="1400" dirty="0" smtClean="0">
                <a:latin typeface="+mj-lt"/>
              </a:rPr>
              <a:t>external</a:t>
            </a:r>
          </a:p>
          <a:p>
            <a:pPr algn="ctr"/>
            <a:r>
              <a:rPr lang="en-GB" sz="1400" dirty="0" smtClean="0">
                <a:latin typeface="+mj-lt"/>
              </a:rPr>
              <a:t>action </a:t>
            </a:r>
            <a:r>
              <a:rPr lang="en-GB" sz="1400" dirty="0">
                <a:latin typeface="+mj-lt"/>
              </a:rPr>
              <a:t>and </a:t>
            </a:r>
            <a:r>
              <a:rPr lang="en-GB" sz="1400" dirty="0" smtClean="0">
                <a:latin typeface="+mj-lt"/>
              </a:rPr>
              <a:t>between these </a:t>
            </a:r>
            <a:r>
              <a:rPr lang="en-GB" sz="1400" dirty="0">
                <a:latin typeface="+mj-lt"/>
              </a:rPr>
              <a:t>and its other policies. The Council and </a:t>
            </a:r>
            <a:r>
              <a:rPr lang="en-GB" sz="1400" dirty="0" smtClean="0">
                <a:latin typeface="+mj-lt"/>
              </a:rPr>
              <a:t>the Commission</a:t>
            </a:r>
            <a:r>
              <a:rPr lang="en-GB" sz="1400" dirty="0">
                <a:latin typeface="+mj-lt"/>
              </a:rPr>
              <a:t>, assisted by the High Representative </a:t>
            </a:r>
            <a:r>
              <a:rPr lang="en-GB" sz="1400" dirty="0" smtClean="0">
                <a:latin typeface="+mj-lt"/>
              </a:rPr>
              <a:t>of the </a:t>
            </a:r>
            <a:r>
              <a:rPr lang="en-GB" sz="1400" dirty="0">
                <a:latin typeface="+mj-lt"/>
              </a:rPr>
              <a:t>Union for Foreign Affairs and Security Policy, shall ensure that consistency and shall cooperate </a:t>
            </a:r>
            <a:r>
              <a:rPr lang="en-GB" sz="1400" dirty="0" smtClean="0">
                <a:latin typeface="+mj-lt"/>
              </a:rPr>
              <a:t>to that effect</a:t>
            </a:r>
            <a:r>
              <a:rPr lang="en-GB" sz="1200" dirty="0" smtClean="0">
                <a:latin typeface="+mj-lt"/>
              </a:rPr>
              <a:t>" </a:t>
            </a:r>
            <a:r>
              <a:rPr lang="en-GB" sz="1200" i="0" dirty="0" smtClean="0">
                <a:latin typeface="+mj-lt"/>
              </a:rPr>
              <a:t>(</a:t>
            </a:r>
            <a:r>
              <a:rPr lang="en-GB" sz="1200" b="1" i="0" u="sng" dirty="0" smtClean="0">
                <a:latin typeface="+mj-lt"/>
              </a:rPr>
              <a:t>Article 21 TEU</a:t>
            </a:r>
            <a:r>
              <a:rPr lang="en-GB" sz="1200" i="0" dirty="0" smtClean="0">
                <a:latin typeface="+mj-lt"/>
              </a:rPr>
              <a:t>)</a:t>
            </a:r>
            <a:endParaRPr lang="en-GB" sz="1200" dirty="0">
              <a:latin typeface="+mj-lt"/>
            </a:endParaRPr>
          </a:p>
        </p:txBody>
      </p:sp>
      <p:sp>
        <p:nvSpPr>
          <p:cNvPr id="5" name="Rounded Rectangle 4"/>
          <p:cNvSpPr/>
          <p:nvPr/>
        </p:nvSpPr>
        <p:spPr bwMode="auto">
          <a:xfrm>
            <a:off x="3345498" y="3076036"/>
            <a:ext cx="2520280" cy="576064"/>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i="0" dirty="0" smtClean="0">
                <a:solidFill>
                  <a:schemeClr val="bg1"/>
                </a:solidFill>
                <a:latin typeface="+mj-lt"/>
              </a:rPr>
              <a:t>ESG</a:t>
            </a:r>
          </a:p>
          <a:p>
            <a:pPr marL="0" marR="0" indent="0" algn="ctr" defTabSz="914400" rtl="0" eaLnBrk="0" fontAlgn="base" latinLnBrk="0" hangingPunct="0">
              <a:lnSpc>
                <a:spcPct val="100000"/>
              </a:lnSpc>
              <a:spcBef>
                <a:spcPct val="0"/>
              </a:spcBef>
              <a:spcAft>
                <a:spcPct val="0"/>
              </a:spcAft>
              <a:buClrTx/>
              <a:buSzTx/>
              <a:buFontTx/>
              <a:buNone/>
              <a:tabLst/>
            </a:pPr>
            <a:r>
              <a:rPr lang="en-GB" sz="1000" b="1" i="0" dirty="0" smtClean="0">
                <a:solidFill>
                  <a:schemeClr val="bg1"/>
                </a:solidFill>
                <a:latin typeface="+mj-lt"/>
              </a:rPr>
              <a:t>Executive Secretary General</a:t>
            </a:r>
            <a:endParaRPr kumimoji="0" lang="en-GB" sz="1000" b="1" i="0" u="none" strike="noStrike" cap="none" normalizeH="0" baseline="0" dirty="0" smtClean="0">
              <a:ln>
                <a:noFill/>
              </a:ln>
              <a:solidFill>
                <a:schemeClr val="bg1"/>
              </a:solidFill>
              <a:effectLst/>
              <a:latin typeface="+mj-lt"/>
            </a:endParaRPr>
          </a:p>
        </p:txBody>
      </p:sp>
      <p:sp>
        <p:nvSpPr>
          <p:cNvPr id="6" name="Up-Down Arrow 5"/>
          <p:cNvSpPr/>
          <p:nvPr/>
        </p:nvSpPr>
        <p:spPr bwMode="auto">
          <a:xfrm>
            <a:off x="4361994" y="3599474"/>
            <a:ext cx="432048" cy="792088"/>
          </a:xfrm>
          <a:prstGeom prst="upDownArrow">
            <a:avLst/>
          </a:prstGeom>
          <a:solidFill>
            <a:srgbClr val="9DB7F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3348988" y="4391562"/>
            <a:ext cx="2520280" cy="1080120"/>
          </a:xfrm>
          <a:prstGeom prst="ellipse">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i="0" dirty="0" smtClean="0">
                <a:solidFill>
                  <a:schemeClr val="bg1"/>
                </a:solidFill>
                <a:latin typeface="+mj-lt"/>
              </a:rPr>
              <a:t>EEAS/FPI</a:t>
            </a:r>
            <a:endParaRPr kumimoji="0" lang="en-GB" sz="1600" b="1" i="0" u="none" strike="noStrike" cap="none" normalizeH="0" baseline="0" dirty="0" smtClean="0">
              <a:ln>
                <a:noFill/>
              </a:ln>
              <a:solidFill>
                <a:schemeClr val="bg1"/>
              </a:solidFill>
              <a:effectLst/>
              <a:latin typeface="+mj-lt"/>
            </a:endParaRPr>
          </a:p>
        </p:txBody>
      </p:sp>
      <p:sp>
        <p:nvSpPr>
          <p:cNvPr id="9" name="Rounded Rectangle 8"/>
          <p:cNvSpPr/>
          <p:nvPr/>
        </p:nvSpPr>
        <p:spPr bwMode="auto">
          <a:xfrm>
            <a:off x="360804" y="3599474"/>
            <a:ext cx="2353580" cy="772877"/>
          </a:xfrm>
          <a:prstGeom prst="round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i="0" dirty="0" smtClean="0">
                <a:solidFill>
                  <a:schemeClr val="bg1"/>
                </a:solidFill>
                <a:latin typeface="+mj-lt"/>
              </a:rPr>
              <a:t>Other Commission Services</a:t>
            </a:r>
            <a:endParaRPr kumimoji="0" lang="en-GB" sz="1600" b="1" i="0" u="none" strike="noStrike" cap="none" normalizeH="0" baseline="0" dirty="0" smtClean="0">
              <a:ln>
                <a:noFill/>
              </a:ln>
              <a:solidFill>
                <a:schemeClr val="bg1"/>
              </a:solidFill>
              <a:effectLst/>
              <a:latin typeface="+mj-lt"/>
            </a:endParaRPr>
          </a:p>
        </p:txBody>
      </p:sp>
      <p:sp>
        <p:nvSpPr>
          <p:cNvPr id="10" name="Rounded Rectangle 9"/>
          <p:cNvSpPr/>
          <p:nvPr/>
        </p:nvSpPr>
        <p:spPr bwMode="auto">
          <a:xfrm>
            <a:off x="6581641" y="4867485"/>
            <a:ext cx="2383971" cy="864096"/>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Stakeholders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bg1"/>
                </a:solidFill>
                <a:effectLst/>
                <a:latin typeface="+mj-lt"/>
              </a:rPr>
              <a:t>UN, Regional Organizations,</a:t>
            </a:r>
            <a:r>
              <a:rPr kumimoji="0" lang="en-GB" sz="1400" i="0" u="none" strike="noStrike" cap="none" normalizeH="0" dirty="0" smtClean="0">
                <a:ln>
                  <a:noFill/>
                </a:ln>
                <a:solidFill>
                  <a:schemeClr val="bg1"/>
                </a:solidFill>
                <a:effectLst/>
                <a:latin typeface="+mj-lt"/>
              </a:rPr>
              <a:t> CSOs</a:t>
            </a:r>
            <a:endParaRPr kumimoji="0" lang="en-GB" sz="1400" i="0" u="none" strike="noStrike" cap="none" normalizeH="0" baseline="0" dirty="0" smtClean="0">
              <a:ln>
                <a:noFill/>
              </a:ln>
              <a:solidFill>
                <a:schemeClr val="bg1"/>
              </a:solidFill>
              <a:effectLst/>
              <a:latin typeface="+mj-lt"/>
            </a:endParaRPr>
          </a:p>
        </p:txBody>
      </p:sp>
      <p:sp>
        <p:nvSpPr>
          <p:cNvPr id="11" name="Rounded Rectangle 10"/>
          <p:cNvSpPr/>
          <p:nvPr/>
        </p:nvSpPr>
        <p:spPr bwMode="auto">
          <a:xfrm>
            <a:off x="369610" y="4867485"/>
            <a:ext cx="2353580" cy="864096"/>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Delegations</a:t>
            </a:r>
          </a:p>
        </p:txBody>
      </p:sp>
      <p:sp>
        <p:nvSpPr>
          <p:cNvPr id="15" name="Up-Down Arrow 14"/>
          <p:cNvSpPr/>
          <p:nvPr/>
        </p:nvSpPr>
        <p:spPr bwMode="auto">
          <a:xfrm rot="14594108">
            <a:off x="2881506" y="4933966"/>
            <a:ext cx="432048" cy="792088"/>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16" name="Up-Down Arrow 15"/>
          <p:cNvSpPr/>
          <p:nvPr/>
        </p:nvSpPr>
        <p:spPr bwMode="auto">
          <a:xfrm rot="6955746">
            <a:off x="5957167" y="4922087"/>
            <a:ext cx="432048" cy="792088"/>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13" name="Oval 12"/>
          <p:cNvSpPr/>
          <p:nvPr/>
        </p:nvSpPr>
        <p:spPr bwMode="auto">
          <a:xfrm>
            <a:off x="360803" y="6127624"/>
            <a:ext cx="2285831" cy="613743"/>
          </a:xfrm>
          <a:prstGeom prst="ellipse">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bg1"/>
                </a:solidFill>
                <a:effectLst/>
                <a:latin typeface="+mj-lt"/>
              </a:rPr>
              <a:t>HoMs</a:t>
            </a:r>
            <a:endParaRPr kumimoji="0" lang="en-GB" sz="1600" b="1" i="0" u="none" strike="noStrike" cap="none" normalizeH="0" baseline="0" dirty="0" smtClean="0">
              <a:ln>
                <a:noFill/>
              </a:ln>
              <a:solidFill>
                <a:schemeClr val="bg1"/>
              </a:solidFill>
              <a:effectLst/>
              <a:latin typeface="+mj-lt"/>
            </a:endParaRPr>
          </a:p>
        </p:txBody>
      </p:sp>
      <p:sp>
        <p:nvSpPr>
          <p:cNvPr id="14" name="Up-Down Arrow 13"/>
          <p:cNvSpPr/>
          <p:nvPr/>
        </p:nvSpPr>
        <p:spPr bwMode="auto">
          <a:xfrm>
            <a:off x="1043608" y="5731581"/>
            <a:ext cx="202506" cy="396044"/>
          </a:xfrm>
          <a:prstGeom prst="upDownArrow">
            <a:avLst/>
          </a:prstGeom>
          <a:solidFill>
            <a:srgbClr val="9DB7F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4668416" y="3599474"/>
            <a:ext cx="1958330" cy="276999"/>
          </a:xfrm>
          <a:prstGeom prst="rect">
            <a:avLst/>
          </a:prstGeom>
          <a:noFill/>
        </p:spPr>
        <p:txBody>
          <a:bodyPr wrap="square" rtlCol="0">
            <a:spAutoFit/>
          </a:bodyPr>
          <a:lstStyle/>
          <a:p>
            <a:r>
              <a:rPr lang="en-GB" sz="1200" i="0" dirty="0" smtClean="0">
                <a:latin typeface="+mj-lt"/>
              </a:rPr>
              <a:t>Political endorsement</a:t>
            </a:r>
            <a:endParaRPr lang="en-GB" sz="1200" i="0" dirty="0">
              <a:latin typeface="+mj-lt"/>
            </a:endParaRPr>
          </a:p>
        </p:txBody>
      </p:sp>
      <p:sp>
        <p:nvSpPr>
          <p:cNvPr id="12" name="TextBox 11"/>
          <p:cNvSpPr txBox="1"/>
          <p:nvPr/>
        </p:nvSpPr>
        <p:spPr>
          <a:xfrm>
            <a:off x="1161746" y="5685582"/>
            <a:ext cx="1893074" cy="276999"/>
          </a:xfrm>
          <a:prstGeom prst="rect">
            <a:avLst/>
          </a:prstGeom>
          <a:noFill/>
        </p:spPr>
        <p:txBody>
          <a:bodyPr wrap="square" rtlCol="0">
            <a:spAutoFit/>
          </a:bodyPr>
          <a:lstStyle/>
          <a:p>
            <a:r>
              <a:rPr lang="en-GB" sz="1200" i="0" dirty="0" smtClean="0">
                <a:latin typeface="+mj-lt"/>
              </a:rPr>
              <a:t>Early warning system</a:t>
            </a:r>
            <a:endParaRPr lang="en-GB" sz="1200" i="0" dirty="0">
              <a:latin typeface="+mj-lt"/>
            </a:endParaRPr>
          </a:p>
        </p:txBody>
      </p:sp>
      <p:sp>
        <p:nvSpPr>
          <p:cNvPr id="19" name="Rounded Rectangle 18"/>
          <p:cNvSpPr/>
          <p:nvPr/>
        </p:nvSpPr>
        <p:spPr bwMode="auto">
          <a:xfrm>
            <a:off x="6581641" y="3553864"/>
            <a:ext cx="2383971" cy="864096"/>
          </a:xfrm>
          <a:prstGeom prst="round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mj-lt"/>
              </a:rPr>
              <a:t>EU Member States</a:t>
            </a:r>
            <a:endParaRPr kumimoji="0" lang="en-GB" sz="1400" i="0" u="none" strike="noStrike" cap="none" normalizeH="0" baseline="0" dirty="0" smtClean="0">
              <a:ln>
                <a:noFill/>
              </a:ln>
              <a:solidFill>
                <a:schemeClr val="bg1"/>
              </a:solidFill>
              <a:effectLst/>
              <a:latin typeface="+mj-lt"/>
            </a:endParaRPr>
          </a:p>
        </p:txBody>
      </p:sp>
      <p:sp>
        <p:nvSpPr>
          <p:cNvPr id="20" name="Up-Down Arrow 19"/>
          <p:cNvSpPr/>
          <p:nvPr/>
        </p:nvSpPr>
        <p:spPr bwMode="auto">
          <a:xfrm rot="18161774">
            <a:off x="2984018" y="3805217"/>
            <a:ext cx="360040" cy="994673"/>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
        <p:nvSpPr>
          <p:cNvPr id="21" name="Up-Down Arrow 20"/>
          <p:cNvSpPr/>
          <p:nvPr/>
        </p:nvSpPr>
        <p:spPr bwMode="auto">
          <a:xfrm rot="3373967">
            <a:off x="5933232" y="3805218"/>
            <a:ext cx="360040" cy="994673"/>
          </a:xfrm>
          <a:prstGeom prst="upDownArrow">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70262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87784769"/>
              </p:ext>
            </p:extLst>
          </p:nvPr>
        </p:nvGraphicFramePr>
        <p:xfrm>
          <a:off x="468313" y="1484313"/>
          <a:ext cx="8435975"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Rectangle 4"/>
          <p:cNvSpPr>
            <a:spLocks noChangeArrowheads="1"/>
          </p:cNvSpPr>
          <p:nvPr/>
        </p:nvSpPr>
        <p:spPr bwMode="auto">
          <a:xfrm>
            <a:off x="0" y="333375"/>
            <a:ext cx="76660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chemeClr val="bg2"/>
                  </a:outerShdw>
                </a:effectLst>
              </a14:hiddenEffects>
            </a:ext>
          </a:extLst>
        </p:spPr>
        <p:txBody>
          <a:bodyPr anchor="ctr"/>
          <a:lstStyle/>
          <a:p>
            <a:pPr eaLnBrk="1" hangingPunct="1">
              <a:tabLst>
                <a:tab pos="361950" algn="l"/>
              </a:tabLst>
            </a:pPr>
            <a:r>
              <a:rPr lang="fr-BE" sz="1800" b="1" i="0" dirty="0" err="1" smtClean="0">
                <a:solidFill>
                  <a:schemeClr val="bg1"/>
                </a:solidFill>
                <a:latin typeface="Verdana" pitchFamily="34" charset="0"/>
              </a:rPr>
              <a:t>Criteria</a:t>
            </a:r>
            <a:r>
              <a:rPr lang="fr-BE" sz="1800" b="1" i="0" dirty="0" smtClean="0">
                <a:solidFill>
                  <a:schemeClr val="bg1"/>
                </a:solidFill>
                <a:latin typeface="Verdana" pitchFamily="34" charset="0"/>
              </a:rPr>
              <a:t> for </a:t>
            </a:r>
            <a:r>
              <a:rPr lang="fr-BE" sz="1800" b="1" i="0" dirty="0" err="1" smtClean="0">
                <a:solidFill>
                  <a:schemeClr val="bg1"/>
                </a:solidFill>
                <a:latin typeface="Verdana" pitchFamily="34" charset="0"/>
              </a:rPr>
              <a:t>using</a:t>
            </a:r>
            <a:r>
              <a:rPr lang="fr-BE" sz="1800" b="1" i="0" dirty="0" smtClean="0">
                <a:solidFill>
                  <a:schemeClr val="bg1"/>
                </a:solidFill>
                <a:latin typeface="Verdana" pitchFamily="34" charset="0"/>
              </a:rPr>
              <a:t> </a:t>
            </a:r>
            <a:r>
              <a:rPr lang="fr-BE" sz="1800" b="1" i="0" dirty="0" err="1" smtClean="0">
                <a:solidFill>
                  <a:schemeClr val="bg1"/>
                </a:solidFill>
                <a:latin typeface="Verdana" pitchFamily="34" charset="0"/>
              </a:rPr>
              <a:t>IcSP</a:t>
            </a:r>
            <a:endParaRPr lang="en-US" sz="4400" i="0" dirty="0">
              <a:solidFill>
                <a:srgbClr val="000080"/>
              </a:solidFill>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Presentation1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Presentation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1"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1" u="none" strike="noStrike" cap="none" normalizeH="0" baseline="0" smtClean="0">
            <a:ln>
              <a:noFill/>
            </a:ln>
            <a:solidFill>
              <a:schemeClr val="tx1"/>
            </a:solidFill>
            <a:effectLst/>
            <a:latin typeface="Times" pitchFamily="18" charset="0"/>
          </a:defRPr>
        </a:defPPr>
      </a:lstStyle>
    </a:lnDef>
  </a:objectDefaults>
  <a:extraClrSchemeLst>
    <a:extraClrScheme>
      <a:clrScheme name="Presentation1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Presentation1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6166</TotalTime>
  <Words>2209</Words>
  <Application>Microsoft Office PowerPoint</Application>
  <PresentationFormat>On-screen Show (4:3)</PresentationFormat>
  <Paragraphs>569</Paragraphs>
  <Slides>35</Slides>
  <Notes>25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Presentation1</vt:lpstr>
      <vt:lpstr>Slide_Master</vt:lpstr>
      <vt:lpstr>PowerPoint Presentation</vt:lpstr>
      <vt:lpstr>MFF 2007 – 2013 Funding Heading IV </vt:lpstr>
      <vt:lpstr>PowerPoint Presentation</vt:lpstr>
      <vt:lpstr>PowerPoint Presentation</vt:lpstr>
      <vt:lpstr>PowerPoint Presentation</vt:lpstr>
      <vt:lpstr>To which priorities did IfS Art.3 measures respond in  2013 ?</vt:lpstr>
      <vt:lpstr>PowerPoint Presentation</vt:lpstr>
      <vt:lpstr>Flowchart on how to identify and prepare IcSP interventions (Article 3)</vt:lpstr>
      <vt:lpstr>PowerPoint Presentation</vt:lpstr>
      <vt:lpstr>IcSP: Main changes </vt:lpstr>
      <vt:lpstr>Instrument contributing to Stability and Peace (IcSP) Objectives</vt:lpstr>
      <vt:lpstr>Exceptional Assistance Measures  and  Interim Response Programmes</vt:lpstr>
      <vt:lpstr>IcSP reporting mechanisms </vt:lpstr>
      <vt:lpstr>PowerPoint Presentation</vt:lpstr>
      <vt:lpstr>Subject matter and principles</vt:lpstr>
      <vt:lpstr>Common Implementing Regulation for all instruments (except EDF) </vt:lpstr>
      <vt:lpstr>Provisions on  financing methods</vt:lpstr>
      <vt:lpstr>PowerPoint Presentation</vt:lpstr>
      <vt:lpstr>EU Trust Funds</vt:lpstr>
      <vt:lpstr>EU Trust Funds: comparison</vt:lpstr>
      <vt:lpstr>Provisions on financing methods </vt:lpstr>
      <vt:lpstr>Rules of nationality  and origin</vt:lpstr>
      <vt:lpstr>Focus on performance results  </vt:lpstr>
      <vt:lpstr>New Financial Regulation  966/2012</vt:lpstr>
      <vt:lpstr>PowerPoint Presentation</vt:lpstr>
      <vt:lpstr>PowerPoint Presentation</vt:lpstr>
      <vt:lpstr>PowerPoint Presentation</vt:lpstr>
      <vt:lpstr>CONTRACTUAL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Sieber Andrea</dc:creator>
  <cp:lastModifiedBy>DEPREZ Nona (FPI)</cp:lastModifiedBy>
  <cp:revision>424</cp:revision>
  <cp:lastPrinted>2014-03-06T13:26:09Z</cp:lastPrinted>
  <dcterms:created xsi:type="dcterms:W3CDTF">2004-12-03T15:36:59Z</dcterms:created>
  <dcterms:modified xsi:type="dcterms:W3CDTF">2014-10-17T09:38:59Z</dcterms:modified>
</cp:coreProperties>
</file>