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9" r:id="rId2"/>
    <p:sldId id="328" r:id="rId3"/>
    <p:sldId id="327" r:id="rId4"/>
    <p:sldId id="323" r:id="rId5"/>
    <p:sldId id="321" r:id="rId6"/>
    <p:sldId id="322" r:id="rId7"/>
    <p:sldId id="315" r:id="rId8"/>
    <p:sldId id="331" r:id="rId9"/>
    <p:sldId id="333" r:id="rId10"/>
    <p:sldId id="334" r:id="rId11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CIA MUNOZ Sara (INTPA)" initials="GMS(" lastIdx="16" clrIdx="0">
    <p:extLst>
      <p:ext uri="{19B8F6BF-5375-455C-9EA6-DF929625EA0E}">
        <p15:presenceInfo xmlns:p15="http://schemas.microsoft.com/office/powerpoint/2012/main" userId="S-1-5-21-1606980848-2025429265-839522115-9958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480"/>
    <a:srgbClr val="0F5494"/>
    <a:srgbClr val="0C4980"/>
    <a:srgbClr val="0C4A85"/>
    <a:srgbClr val="0D508F"/>
    <a:srgbClr val="0E508E"/>
    <a:srgbClr val="3166CF"/>
    <a:srgbClr val="3E6FD2"/>
    <a:srgbClr val="2D5EC1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343" autoAdjust="0"/>
  </p:normalViewPr>
  <p:slideViewPr>
    <p:cSldViewPr>
      <p:cViewPr varScale="1">
        <p:scale>
          <a:sx n="51" d="100"/>
          <a:sy n="51" d="100"/>
        </p:scale>
        <p:origin x="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00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376900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7B15932-BC29-4191-81B7-064BAB59EC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6424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689240"/>
            <a:ext cx="5438775" cy="444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00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376900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09" tIns="45405" rIns="90809" bIns="45405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CD37C3E8-70D6-40ED-A7F7-A8C2353AB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572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C3E8-70D6-40ED-A7F7-A8C2353ABB87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01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C3E8-70D6-40ED-A7F7-A8C2353ABB87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83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135EE122-4030-432A-B4D8-9F12A230DFD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C32F4-C54C-4D02-B9A6-179942E3C5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AF06A-9102-4599-BC7F-8C68C8486A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334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logo_shadow_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0788"/>
            <a:ext cx="9144000" cy="563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1" descr="EEAS-powerpoint-dc_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1222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250825" y="6453188"/>
            <a:ext cx="4572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600" dirty="0">
                <a:solidFill>
                  <a:srgbClr val="007CC1"/>
                </a:solidFill>
              </a:rPr>
              <a:t> Integrated Approach for Security and Peace</a:t>
            </a:r>
            <a:endParaRPr lang="fr-FR" altLang="en-US" sz="600" dirty="0">
              <a:solidFill>
                <a:srgbClr val="C2000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0"/>
          </p:nvPr>
        </p:nvSpPr>
        <p:spPr>
          <a:xfrm>
            <a:off x="938158" y="2738438"/>
            <a:ext cx="7572428" cy="914400"/>
          </a:xfrm>
          <a:prstGeom prst="rect">
            <a:avLst/>
          </a:prstGeom>
        </p:spPr>
        <p:txBody>
          <a:bodyPr/>
          <a:lstStyle>
            <a:lvl1pPr marL="135000" indent="-135000" defTabSz="135000">
              <a:spcBef>
                <a:spcPts val="0"/>
              </a:spcBef>
              <a:buClr>
                <a:srgbClr val="007CC1"/>
              </a:buClr>
              <a:defRPr sz="1200">
                <a:latin typeface="Arial" pitchFamily="34" charset="0"/>
                <a:cs typeface="Arial" pitchFamily="34" charset="0"/>
              </a:defRPr>
            </a:lvl1pPr>
            <a:lvl2pPr indent="-135000">
              <a:buClr>
                <a:srgbClr val="007CC1"/>
              </a:buClr>
              <a:buFont typeface="Arial" pitchFamily="34" charset="0"/>
              <a:buChar char="−"/>
              <a:defRPr sz="9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1928801" y="1728782"/>
            <a:ext cx="5929348" cy="914400"/>
          </a:xfrm>
          <a:prstGeom prst="rect">
            <a:avLst/>
          </a:prstGeom>
        </p:spPr>
        <p:txBody>
          <a:bodyPr/>
          <a:lstStyle>
            <a:lvl1pPr marL="81000" indent="-270000">
              <a:spcBef>
                <a:spcPts val="0"/>
              </a:spcBef>
              <a:buFont typeface="+mj-lt"/>
              <a:buNone/>
              <a:defRPr sz="1950" b="1">
                <a:solidFill>
                  <a:srgbClr val="04388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3567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E99C8-6DD0-41AD-B914-1495263739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67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E9E43-5CF5-43C3-9428-93B0E7E947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8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997EA-990A-4508-8029-26F1A261AE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537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9E38F-C123-4EBE-88E3-8AD5F44A0A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566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960B5-0AE3-40AB-A103-DC2A14C424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5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843EF-6C64-4EB7-B7FC-00D17E7AEF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21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A55E0-56B5-45D5-83D9-7F554657C5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89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1AA4F-8D4C-4530-8F9D-2B861759F2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880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41B31C-2198-4F86-A9B8-7702ED10D32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2132856"/>
            <a:ext cx="878497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400" dirty="0" err="1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3400" dirty="0" err="1"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34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fr-BE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BE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NDICI–GE </a:t>
            </a:r>
            <a:r>
              <a:rPr lang="fr-BE" sz="3400" dirty="0" err="1"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BE" sz="3400" dirty="0" err="1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BE" sz="3400" dirty="0" err="1"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3400" dirty="0" err="1"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3400" dirty="0" err="1">
                <a:latin typeface="Arial" panose="020B0604020202020204" pitchFamily="34" charset="0"/>
                <a:cs typeface="Arial" panose="020B0604020202020204" pitchFamily="34" charset="0"/>
              </a:rPr>
              <a:t>thematic</a:t>
            </a:r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 programme </a:t>
            </a:r>
          </a:p>
          <a:p>
            <a:pPr algn="ctr"/>
            <a:r>
              <a:rPr lang="fr-BE" sz="3400" dirty="0">
                <a:latin typeface="Arial" panose="020B0604020202020204" pitchFamily="34" charset="0"/>
                <a:cs typeface="Arial" panose="020B0604020202020204" pitchFamily="34" charset="0"/>
              </a:rPr>
              <a:t>2021-2027</a:t>
            </a:r>
          </a:p>
        </p:txBody>
      </p:sp>
      <p:sp>
        <p:nvSpPr>
          <p:cNvPr id="6" name="Rectangle 5"/>
          <p:cNvSpPr/>
          <p:nvPr/>
        </p:nvSpPr>
        <p:spPr>
          <a:xfrm>
            <a:off x="4121404" y="5085184"/>
            <a:ext cx="4172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Stakeholder Consultation – 07.08.2023</a:t>
            </a:r>
            <a:endParaRPr lang="fr-B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08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611560" y="2348880"/>
            <a:ext cx="7738298" cy="3210842"/>
          </a:xfrm>
        </p:spPr>
        <p:txBody>
          <a:bodyPr/>
          <a:lstStyle/>
          <a:p>
            <a:pPr marL="354013" indent="-354013"/>
            <a:r>
              <a:rPr lang="en-IE" sz="2400" dirty="0">
                <a:effectLst/>
                <a:latin typeface="+mj-lt"/>
                <a:ea typeface="Calibri" panose="020F0502020204030204" pitchFamily="34" charset="0"/>
              </a:rPr>
              <a:t>Analysis and action for conflict prevention</a:t>
            </a:r>
          </a:p>
          <a:p>
            <a:pPr marL="354013" indent="-354013"/>
            <a:r>
              <a:rPr lang="en-IE" sz="2400" dirty="0">
                <a:effectLst/>
                <a:latin typeface="+mj-lt"/>
                <a:ea typeface="Calibri" panose="020F0502020204030204" pitchFamily="34" charset="0"/>
              </a:rPr>
              <a:t>Inclusive solutions for peace</a:t>
            </a:r>
            <a:endParaRPr lang="en-IE" sz="2400" dirty="0">
              <a:latin typeface="+mj-lt"/>
              <a:ea typeface="Calibri" panose="020F0502020204030204" pitchFamily="34" charset="0"/>
            </a:endParaRPr>
          </a:p>
          <a:p>
            <a:pPr marL="354013" indent="-354013"/>
            <a:r>
              <a:rPr lang="en-IE" sz="2400" dirty="0">
                <a:effectLst/>
                <a:latin typeface="+mj-lt"/>
                <a:ea typeface="Calibri" panose="020F0502020204030204" pitchFamily="34" charset="0"/>
              </a:rPr>
              <a:t>The threat picture is evolving fast</a:t>
            </a:r>
          </a:p>
          <a:p>
            <a:pPr marL="354013" indent="-354013"/>
            <a:r>
              <a:rPr lang="en-IE" sz="2400" dirty="0">
                <a:latin typeface="+mj-lt"/>
                <a:ea typeface="Calibri" panose="020F0502020204030204" pitchFamily="34" charset="0"/>
              </a:rPr>
              <a:t>R</a:t>
            </a:r>
            <a:r>
              <a:rPr lang="en-IE" sz="2400" dirty="0">
                <a:effectLst/>
                <a:latin typeface="+mj-lt"/>
                <a:ea typeface="Calibri" panose="020F0502020204030204" pitchFamily="34" charset="0"/>
              </a:rPr>
              <a:t>espond to the thematic and geographic priorities </a:t>
            </a:r>
            <a:endParaRPr lang="en-IE" sz="2400" dirty="0">
              <a:latin typeface="+mj-lt"/>
              <a:ea typeface="Calibri" panose="020F0502020204030204" pitchFamily="34" charset="0"/>
            </a:endParaRPr>
          </a:p>
          <a:p>
            <a:pPr marL="354013" indent="-354013"/>
            <a:r>
              <a:rPr lang="en-IE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Explain what we are seeking to achieve and how external interventions support our strategic aims. 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979712" y="1556792"/>
            <a:ext cx="5929348" cy="914400"/>
          </a:xfrm>
        </p:spPr>
        <p:txBody>
          <a:bodyPr/>
          <a:lstStyle/>
          <a:p>
            <a:r>
              <a:rPr lang="en-GB" sz="2400" dirty="0"/>
              <a:t>Lessons and Reflections for future</a:t>
            </a:r>
          </a:p>
        </p:txBody>
      </p:sp>
    </p:spTree>
    <p:extLst>
      <p:ext uri="{BB962C8B-B14F-4D97-AF65-F5344CB8AC3E}">
        <p14:creationId xmlns:p14="http://schemas.microsoft.com/office/powerpoint/2010/main" val="422265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38158" y="2132856"/>
            <a:ext cx="7572428" cy="4032448"/>
          </a:xfrm>
        </p:spPr>
        <p:txBody>
          <a:bodyPr/>
          <a:lstStyle/>
          <a:p>
            <a:pPr marL="0" indent="0">
              <a:buNone/>
            </a:pPr>
            <a:r>
              <a:rPr lang="en-IE" sz="1800" i="0" dirty="0"/>
              <a:t>Assess relevance on the basis of the following questions:</a:t>
            </a:r>
          </a:p>
          <a:p>
            <a:endParaRPr lang="en-IE" sz="1800" i="0" dirty="0"/>
          </a:p>
          <a:p>
            <a:r>
              <a:rPr lang="en-IE" sz="1800" i="0" dirty="0"/>
              <a:t>Do the priorities of the MIP and related objectives remain relevant to address current challenges? </a:t>
            </a:r>
          </a:p>
          <a:p>
            <a:endParaRPr lang="en-GB" sz="1800" i="0" dirty="0"/>
          </a:p>
          <a:p>
            <a:r>
              <a:rPr lang="en-IE" sz="1800" i="0" dirty="0"/>
              <a:t>Are there any emerging issues we should take into consideration to achieve the intended results of the current priorities?</a:t>
            </a:r>
          </a:p>
          <a:p>
            <a:endParaRPr lang="en-GB" sz="1800" i="0" dirty="0"/>
          </a:p>
          <a:p>
            <a:r>
              <a:rPr lang="en-IE" sz="1800" i="0" dirty="0"/>
              <a:t>Are there any gaps or areas where the MIP could be strengthened to better respond to the evolving needs and dynamics?</a:t>
            </a:r>
          </a:p>
          <a:p>
            <a:pPr marL="0" indent="0">
              <a:buNone/>
            </a:pPr>
            <a:endParaRPr lang="en-GB" sz="1800" i="0" dirty="0"/>
          </a:p>
          <a:p>
            <a:r>
              <a:rPr lang="en-IE" sz="1800" i="0" dirty="0"/>
              <a:t>Are there any lessons learned from the implementation of the MIP thus far that can inform adjustments or improvements for the remaining period?</a:t>
            </a:r>
            <a:endParaRPr lang="en-GB" sz="1800" i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928801" y="1728782"/>
            <a:ext cx="5929348" cy="548090"/>
          </a:xfrm>
        </p:spPr>
        <p:txBody>
          <a:bodyPr/>
          <a:lstStyle/>
          <a:p>
            <a:r>
              <a:rPr lang="en-GB" sz="2000" i="0" dirty="0"/>
              <a:t>Objective of Mid-Term Review:</a:t>
            </a:r>
          </a:p>
        </p:txBody>
      </p:sp>
    </p:spTree>
    <p:extLst>
      <p:ext uri="{BB962C8B-B14F-4D97-AF65-F5344CB8AC3E}">
        <p14:creationId xmlns:p14="http://schemas.microsoft.com/office/powerpoint/2010/main" val="357365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38158" y="1700808"/>
            <a:ext cx="7810306" cy="4464496"/>
          </a:xfrm>
        </p:spPr>
        <p:txBody>
          <a:bodyPr/>
          <a:lstStyle/>
          <a:p>
            <a:pPr marL="0" indent="0">
              <a:buNone/>
            </a:pPr>
            <a:r>
              <a:rPr lang="en-GB" sz="2000" b="1" i="0" u="sng" dirty="0"/>
              <a:t>Evolution of peace and security landscape</a:t>
            </a:r>
            <a:endParaRPr lang="en-GB" sz="2000" b="1" i="0" dirty="0"/>
          </a:p>
          <a:p>
            <a:r>
              <a:rPr lang="en-GB" sz="2200" dirty="0"/>
              <a:t>Russian war of aggression and its repercussions on food security, energy security, financial aspects fuelling local conflicts</a:t>
            </a:r>
          </a:p>
          <a:p>
            <a:r>
              <a:rPr lang="en-GB" sz="2200" dirty="0"/>
              <a:t>Multilateral system and rule based order challenged</a:t>
            </a:r>
          </a:p>
          <a:p>
            <a:r>
              <a:rPr lang="en-GB" sz="2200" dirty="0"/>
              <a:t>Surge in unconstitutional changes of government </a:t>
            </a:r>
          </a:p>
          <a:p>
            <a:r>
              <a:rPr lang="en-GB" sz="2200" dirty="0"/>
              <a:t>Spread of Violent extremism</a:t>
            </a:r>
          </a:p>
          <a:p>
            <a:r>
              <a:rPr lang="en-GB" sz="2200" dirty="0"/>
              <a:t>Polarisation: international community/society</a:t>
            </a:r>
          </a:p>
          <a:p>
            <a:r>
              <a:rPr lang="en-GB" sz="2200" dirty="0"/>
              <a:t>Hybrid threats, cyberattacks, </a:t>
            </a:r>
            <a:r>
              <a:rPr lang="en-GB" sz="2200" dirty="0" err="1"/>
              <a:t>disinfo</a:t>
            </a:r>
            <a:r>
              <a:rPr lang="en-GB" sz="2200" dirty="0"/>
              <a:t>., 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u="sng" dirty="0"/>
              <a:t>EU policy developments </a:t>
            </a:r>
            <a:r>
              <a:rPr lang="en-GB" sz="2200" u="sng" dirty="0"/>
              <a:t>(since adoption of MIP)</a:t>
            </a:r>
            <a:r>
              <a:rPr lang="en-GB" sz="2200" dirty="0"/>
              <a:t>: </a:t>
            </a:r>
          </a:p>
          <a:p>
            <a:pPr marL="0" indent="0">
              <a:buNone/>
            </a:pPr>
            <a:r>
              <a:rPr lang="en-GB" sz="2200" dirty="0"/>
              <a:t>Strategic Compass &amp; Civilian CSDP Compact; </a:t>
            </a:r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928801" y="1196752"/>
            <a:ext cx="5929348" cy="504056"/>
          </a:xfrm>
        </p:spPr>
        <p:txBody>
          <a:bodyPr/>
          <a:lstStyle/>
          <a:p>
            <a:pPr algn="ctr"/>
            <a:r>
              <a:rPr lang="en-GB" dirty="0"/>
              <a:t>Changing Context</a:t>
            </a:r>
          </a:p>
        </p:txBody>
      </p:sp>
    </p:spTree>
    <p:extLst>
      <p:ext uri="{BB962C8B-B14F-4D97-AF65-F5344CB8AC3E}">
        <p14:creationId xmlns:p14="http://schemas.microsoft.com/office/powerpoint/2010/main" val="196866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67544" y="1340768"/>
            <a:ext cx="8208912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en-GB" sz="2000" b="1" dirty="0"/>
              <a:t>Peace, Stability and Conflict Prevention thematic programme: </a:t>
            </a:r>
            <a:endParaRPr lang="en-GB" sz="2000" dirty="0"/>
          </a:p>
          <a:p>
            <a:pPr marL="342900" lvl="1" indent="0">
              <a:buNone/>
              <a:defRPr/>
            </a:pPr>
            <a:endParaRPr lang="en-GB" sz="2000" b="0" i="1" dirty="0"/>
          </a:p>
          <a:p>
            <a:pPr marL="628650" lvl="1" indent="-285750">
              <a:buFont typeface="Wingdings" panose="05000000000000000000" pitchFamily="2" charset="2"/>
              <a:buChar char="Ø"/>
              <a:defRPr/>
            </a:pPr>
            <a:r>
              <a:rPr lang="en-GB" sz="2000" b="0" i="1" dirty="0"/>
              <a:t>Mix of global and local approaches (no geographical focus) </a:t>
            </a:r>
          </a:p>
          <a:p>
            <a:pPr marL="628650" lvl="1" indent="-285750">
              <a:buFont typeface="Wingdings" panose="05000000000000000000" pitchFamily="2" charset="2"/>
              <a:buChar char="Ø"/>
              <a:defRPr/>
            </a:pPr>
            <a:r>
              <a:rPr lang="en-GB" sz="2000" b="0" i="1" dirty="0"/>
              <a:t>Partnership with civil society organisations </a:t>
            </a:r>
          </a:p>
          <a:p>
            <a:pPr marL="628650" lvl="1" indent="-285750">
              <a:buFont typeface="Wingdings" panose="05000000000000000000" pitchFamily="2" charset="2"/>
              <a:buChar char="Ø"/>
              <a:defRPr/>
            </a:pPr>
            <a:r>
              <a:rPr lang="en-GB" sz="2000" b="0" i="1" dirty="0"/>
              <a:t>Multilateralism and partnership with international organisations </a:t>
            </a:r>
          </a:p>
          <a:p>
            <a:pPr marL="628650" lvl="1" indent="-285750">
              <a:buFont typeface="Wingdings" panose="05000000000000000000" pitchFamily="2" charset="2"/>
              <a:buChar char="Ø"/>
              <a:defRPr/>
            </a:pPr>
            <a:r>
              <a:rPr lang="en-GB" sz="2000" b="0" i="1" dirty="0"/>
              <a:t>Testing ideas, attention on lessons learning and sharing of experience</a:t>
            </a:r>
            <a:endParaRPr lang="en-GB" sz="2000" dirty="0"/>
          </a:p>
          <a:p>
            <a:pPr marL="628650" lvl="1" indent="-285750">
              <a:buFont typeface="Wingdings" panose="05000000000000000000" pitchFamily="2" charset="2"/>
              <a:buChar char="Ø"/>
              <a:defRPr/>
            </a:pPr>
            <a:r>
              <a:rPr lang="en-GB" sz="2000" b="0" i="1" dirty="0"/>
              <a:t>More inclusive (children, youth and women as actors for peace) and conflict sensitive approaches (</a:t>
            </a:r>
            <a:r>
              <a:rPr lang="en-GB" sz="2000" b="0" i="1" dirty="0">
                <a:solidFill>
                  <a:schemeClr val="accent2"/>
                </a:solidFill>
              </a:rPr>
              <a:t>44 </a:t>
            </a:r>
            <a:r>
              <a:rPr lang="en-GB" sz="2000" b="0" i="1" dirty="0"/>
              <a:t>CAS + 10 EWS)</a:t>
            </a:r>
          </a:p>
          <a:p>
            <a:pPr marL="628650" lvl="1" indent="-285750">
              <a:buFont typeface="Wingdings" panose="05000000000000000000" pitchFamily="2" charset="2"/>
              <a:buChar char="Ø"/>
              <a:defRPr/>
            </a:pPr>
            <a:r>
              <a:rPr lang="en-GB" sz="2000" b="0" i="1" dirty="0"/>
              <a:t>“New” global and trans-regional challenges: climate change and security, terrorism and radicalisation, global disinformation, cyber security, harmful online content / use of social media  </a:t>
            </a:r>
          </a:p>
          <a:p>
            <a:pPr marL="0" indent="0">
              <a:buNone/>
              <a:defRPr/>
            </a:pPr>
            <a:endParaRPr lang="en-GB" sz="1400" b="1" dirty="0">
              <a:latin typeface="Veranda"/>
            </a:endParaRPr>
          </a:p>
          <a:p>
            <a:pPr marL="0" indent="0">
              <a:buNone/>
              <a:defRPr/>
            </a:pPr>
            <a:endParaRPr lang="en-GB" sz="1100" b="1" dirty="0">
              <a:latin typeface="Verand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14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467544" y="112474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Peace, Stability and Conflict Prevention thematic programme: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of intervention 1: </a:t>
            </a:r>
            <a:r>
              <a:rPr lang="en-GB" sz="20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 for conflict prevention, peacebuilding and crisis preparedness  </a:t>
            </a:r>
            <a:r>
              <a:rPr lang="en-GB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(former art 4 of </a:t>
            </a:r>
            <a:r>
              <a:rPr lang="en-GB" sz="2000" dirty="0" err="1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IcSP</a:t>
            </a:r>
            <a:r>
              <a:rPr lang="en-GB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Enhancing analytical tools, methodologies, and mechanisms to better detect early signs of conflicts, monitor conflict and design appropriate responses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Promoting conflict prevention and conflict resolution measures, including by facilitating and building capacity in confidence-building, mediation, dialogue and reconciliation processes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Supporting peace processes and transitions of conflict-affected societies/ communities, including stabilisation and peacebuilding efforts. 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Policy developments: Climate and Security + Stabilisation Concept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8493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0" y="1196752"/>
            <a:ext cx="91440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Peace, Stability and Conflict Prevention thematic programme: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of intervention 2: </a:t>
            </a:r>
            <a:r>
              <a:rPr lang="en-GB" sz="2000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global, trans-regional &amp; emerging threats </a:t>
            </a:r>
            <a:r>
              <a:rPr lang="en-GB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(former Art. 5 of </a:t>
            </a:r>
            <a:r>
              <a:rPr lang="en-GB" sz="2000" dirty="0" err="1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IcSP</a:t>
            </a:r>
            <a:r>
              <a:rPr lang="en-GB" sz="2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Counter-terrorism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including preventing and countering violent extremism and radicalisation;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Mitigation of threats posed by intentional, accidental or naturally occurring release of CBRN materials or agents and related risks;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Fighting the global and trans-regional aspects of organised crime;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Addressing trans-regional and global threats to critical infrastructure;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Addressing the global and trans-regional effects of climate change and related environmental factors having a potentially destabilising impact on peace and security 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New policy developments: Cyber, Hybrid, Space, Maritime, etc.</a:t>
            </a:r>
          </a:p>
          <a:p>
            <a:endParaRPr lang="en-GB" dirty="0"/>
          </a:p>
          <a:p>
            <a:pPr lvl="1"/>
            <a:endParaRPr lang="en-GB" sz="1300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35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92853" y="1268760"/>
            <a:ext cx="729151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r-BE" sz="2000" kern="0" dirty="0"/>
              <a:t>Financial aspects</a:t>
            </a:r>
            <a:endParaRPr lang="en-GB" sz="2000" kern="0" dirty="0"/>
          </a:p>
        </p:txBody>
      </p:sp>
      <p:sp>
        <p:nvSpPr>
          <p:cNvPr id="7" name="Rectangle 6"/>
          <p:cNvSpPr/>
          <p:nvPr/>
        </p:nvSpPr>
        <p:spPr>
          <a:xfrm>
            <a:off x="179512" y="1772816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Financial percentage ranges for all MIP priorities - They reflect identified needs in the priority areas, necessary complementarity with other funding programmes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Translated into annual expenditure (AAP) – based on the envelope set in NDICI-Global Europe Regulation Article 6. </a:t>
            </a:r>
          </a:p>
          <a:p>
            <a:pPr>
              <a:spcBef>
                <a:spcPts val="0"/>
              </a:spcBef>
              <a:buClrTx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Contribution to the NDICI-Global Europe overarching spending targets (Climate, human development and migration)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of individual and support measures (for experts facilities, studies and events)</a:t>
            </a:r>
          </a:p>
        </p:txBody>
      </p:sp>
    </p:spTree>
    <p:extLst>
      <p:ext uri="{BB962C8B-B14F-4D97-AF65-F5344CB8AC3E}">
        <p14:creationId xmlns:p14="http://schemas.microsoft.com/office/powerpoint/2010/main" val="272430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B07B-CA3B-6628-24D8-AE49B950E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26241"/>
              </p:ext>
            </p:extLst>
          </p:nvPr>
        </p:nvGraphicFramePr>
        <p:xfrm>
          <a:off x="107504" y="1268760"/>
          <a:ext cx="8928992" cy="4833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340104214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467984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29399323"/>
                    </a:ext>
                  </a:extLst>
                </a:gridCol>
              </a:tblGrid>
              <a:tr h="602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MIP PRIORITY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Indicative amount (MEUR)</a:t>
                      </a:r>
                      <a:endParaRPr lang="en-IE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% of total MIP allocation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1476840702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Area of intervention: Assistance for conflict prevention, peacebuilding and crisis preparedness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263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29% of total budget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2153223012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1: Continuing to enhance capabilities relating to analytical tools, methodologies, and mechanisms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36 – 63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4-7%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78218568"/>
                  </a:ext>
                </a:extLst>
              </a:tr>
              <a:tr h="189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2: Promote conflict prevention and conflict resolution measures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118 – 163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13-18%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2036759299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3: Supporting peace processes and transitions of conflict affected societies/ communities, including stabilisation and peacebuilding efforts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54 – 90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6-10%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3197574043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Area of intervention: Assistance in addressing global, trans regional and emerging threats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626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69% of total budget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1485181911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Priority 4: Counterterrorism, including preventing and countering violent extremism and radicalisation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199 – 227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22-25%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2618489961"/>
                  </a:ext>
                </a:extLst>
              </a:tr>
              <a:tr h="464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5: Mitigation of threats posed by intentional, accidental or naturally occurring release of CBRN materials or agents and related risks to installations or sites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163 – 190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18-21%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3977288402"/>
                  </a:ext>
                </a:extLst>
              </a:tr>
              <a:tr h="199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6: Fighting global and trans regional aspects of organised crime 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127 – 154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14-17%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2529134865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Priority 7: Addressing trans regional and global threats to critical infrastructure and essential services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54 – 81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6-9%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2544780673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Priority 8: Addressing global and transregional effects of climate change and related environmental factors having a potentially destabilising impact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27 – 45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3-5%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3304631633"/>
                  </a:ext>
                </a:extLst>
              </a:tr>
              <a:tr h="390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Support measures 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2% of total budget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1588033050"/>
                  </a:ext>
                </a:extLst>
              </a:tr>
              <a:tr h="193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TOTAL allocated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908.000.000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427439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76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B07B-CA3B-6628-24D8-AE49B950E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64504"/>
              </p:ext>
            </p:extLst>
          </p:nvPr>
        </p:nvGraphicFramePr>
        <p:xfrm>
          <a:off x="107504" y="1268760"/>
          <a:ext cx="8928992" cy="5213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340104214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4679844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329399323"/>
                    </a:ext>
                  </a:extLst>
                </a:gridCol>
              </a:tblGrid>
              <a:tr h="6022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MIP PRIORITY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Actual amount 2021-2023 (MEUR)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% of total MIP allocation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extLst>
                  <a:ext uri="{0D108BD9-81ED-4DB2-BD59-A6C34878D82A}">
                    <a16:rowId xmlns:a16="http://schemas.microsoft.com/office/drawing/2014/main" val="1476840702"/>
                  </a:ext>
                </a:extLst>
              </a:tr>
              <a:tr h="117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Area of intervention: Assistance for conflict prevention, peacebuilding and crisis preparedness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b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121.047.006</a:t>
                      </a: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2153223012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1: Continuing to enhance capabilities relating to analytical tools, methodologies, and mechanisms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200" b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</a:t>
                      </a:r>
                      <a:endParaRPr lang="en-IE" sz="1200" b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(4-7)</a:t>
                      </a:r>
                      <a:endParaRPr lang="en-IE" sz="1200" b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78218568"/>
                  </a:ext>
                </a:extLst>
              </a:tr>
              <a:tr h="189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2: Promote conflict prevention and conflict resolution measures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I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 (13-18)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2036759299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3: Supporting peace processes and transitions of conflict affected societies/ communities, including stabilisation and peacebuilding efforts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I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</a:t>
                      </a: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4,5 (6-10)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3197574043"/>
                  </a:ext>
                </a:extLst>
              </a:tr>
              <a:tr h="408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Area of intervention: Assistance in addressing global, trans regional and emerging threats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1200" b="0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282.443.013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E" sz="1200" b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1485181911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4: Counterterrorism, including preventing and countering violent extremism and radicalisation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 (22-25)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2618489961"/>
                  </a:ext>
                </a:extLst>
              </a:tr>
              <a:tr h="464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5: Mitigation of threats posed by intentional, accidental or naturally occurring release of CBRN materials or agents and related risks to installations or sites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57,5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 (18-21)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3977288402"/>
                  </a:ext>
                </a:extLst>
              </a:tr>
              <a:tr h="199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6: Fighting global and trans regional aspects of organised crime 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 (14-17)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2529134865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Priority 7: Addressing trans regional and global threats to critical infrastructure and essential services</a:t>
                      </a:r>
                      <a:endParaRPr lang="en-IE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 (6-9)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2544780673"/>
                  </a:ext>
                </a:extLst>
              </a:tr>
              <a:tr h="397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Priority 8: Addressing global and transregional effects of climate change and related environmental factors having a potentially destabilising impact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(3-5)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3304631633"/>
                  </a:ext>
                </a:extLst>
              </a:tr>
              <a:tr h="390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Support measures </a:t>
                      </a:r>
                      <a:endParaRPr lang="en-IE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IE" sz="1200" b="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200" b="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1588033050"/>
                  </a:ext>
                </a:extLst>
              </a:tr>
              <a:tr h="193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TOTAL allocated for 2021-2023 </a:t>
                      </a:r>
                      <a:endParaRPr lang="en-I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baseline="0" dirty="0">
                          <a:solidFill>
                            <a:schemeClr val="tx1"/>
                          </a:solidFill>
                          <a:effectLst/>
                        </a:rPr>
                        <a:t>403.490.019</a:t>
                      </a:r>
                      <a:r>
                        <a:rPr lang="en-GB" sz="1200" b="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2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baseline="0" dirty="0">
                          <a:solidFill>
                            <a:schemeClr val="tx1"/>
                          </a:solidFill>
                          <a:effectLst/>
                        </a:rPr>
                        <a:t>46%</a:t>
                      </a:r>
                      <a:endParaRPr lang="en-IE" sz="12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28" marR="14428" marT="0" marB="0" anchor="ctr"/>
                </a:tc>
                <a:extLst>
                  <a:ext uri="{0D108BD9-81ED-4DB2-BD59-A6C34878D82A}">
                    <a16:rowId xmlns:a16="http://schemas.microsoft.com/office/drawing/2014/main" val="427439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13236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2651</TotalTime>
  <Words>1093</Words>
  <Application>Microsoft Office PowerPoint</Application>
  <PresentationFormat>On-screen Show (4:3)</PresentationFormat>
  <Paragraphs>153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Veranda</vt:lpstr>
      <vt:lpstr>Verdana</vt:lpstr>
      <vt:lpstr>Wingdings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 contributing to Stability and Peace (IcSP)</dc:title>
  <dc:creator>NIEMINEN Outi (FPI)</dc:creator>
  <cp:lastModifiedBy>Felicity Roach</cp:lastModifiedBy>
  <cp:revision>183</cp:revision>
  <cp:lastPrinted>2023-09-01T13:45:22Z</cp:lastPrinted>
  <dcterms:created xsi:type="dcterms:W3CDTF">2017-12-01T09:31:10Z</dcterms:created>
  <dcterms:modified xsi:type="dcterms:W3CDTF">2023-10-16T08:48:50Z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2023-08-30T08:47:53Z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ae79f16e-2c29-494a-82d8-5400113bee84</vt:lpwstr>
  </property>
  <property fmtid="{D5CDD505-2E9C-101B-9397-08002B2CF9AE}" pid="8" name="MSIP_Label_6bd9ddd1-4d20-43f6-abfa-fc3c07406f94_ContentBits">
    <vt:lpwstr>0</vt:lpwstr>
  </property>
</Properties>
</file>